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60" r:id="rId5"/>
    <p:sldId id="261" r:id="rId6"/>
    <p:sldId id="262" r:id="rId7"/>
    <p:sldId id="263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436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BC5E-1326-4F26-AB3A-AA888CEEA7B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EC5D-F958-403D-8E2C-04C88AB94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7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BC5E-1326-4F26-AB3A-AA888CEEA7B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EC5D-F958-403D-8E2C-04C88AB94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7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BC5E-1326-4F26-AB3A-AA888CEEA7B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EC5D-F958-403D-8E2C-04C88AB94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03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BC5E-1326-4F26-AB3A-AA888CEEA7B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EC5D-F958-403D-8E2C-04C88AB94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77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BC5E-1326-4F26-AB3A-AA888CEEA7B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EC5D-F958-403D-8E2C-04C88AB94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3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BC5E-1326-4F26-AB3A-AA888CEEA7B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EC5D-F958-403D-8E2C-04C88AB94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6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BC5E-1326-4F26-AB3A-AA888CEEA7B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EC5D-F958-403D-8E2C-04C88AB94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91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BC5E-1326-4F26-AB3A-AA888CEEA7B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EC5D-F958-403D-8E2C-04C88AB94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4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BC5E-1326-4F26-AB3A-AA888CEEA7B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EC5D-F958-403D-8E2C-04C88AB94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6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BC5E-1326-4F26-AB3A-AA888CEEA7B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EC5D-F958-403D-8E2C-04C88AB94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00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BC5E-1326-4F26-AB3A-AA888CEEA7B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EC5D-F958-403D-8E2C-04C88AB94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93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DBC5E-1326-4F26-AB3A-AA888CEEA7B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9EC5D-F958-403D-8E2C-04C88AB94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0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pandia.ru/text/categ/wiki/001/84.php" TargetMode="External"/><Relationship Id="rId13" Type="http://schemas.openxmlformats.org/officeDocument/2006/relationships/hyperlink" Target="http://pandia.ru/text/category/doshkolmznoe_obrazovanie/" TargetMode="External"/><Relationship Id="rId3" Type="http://schemas.openxmlformats.org/officeDocument/2006/relationships/hyperlink" Target="http://pandia.ru/text/categ/wiki/001/261.php" TargetMode="External"/><Relationship Id="rId7" Type="http://schemas.openxmlformats.org/officeDocument/2006/relationships/hyperlink" Target="http://pandia.ru/text/categ/wiki/001/42.php" TargetMode="External"/><Relationship Id="rId12" Type="http://schemas.openxmlformats.org/officeDocument/2006/relationships/hyperlink" Target="http://pandia.ru/text/categ/wiki/001/217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ndia.ru/text/categ/wiki/001/215.php" TargetMode="External"/><Relationship Id="rId11" Type="http://schemas.openxmlformats.org/officeDocument/2006/relationships/hyperlink" Target="http://pandia.ru/text/category/kadri_v_pedagogike/" TargetMode="External"/><Relationship Id="rId5" Type="http://schemas.openxmlformats.org/officeDocument/2006/relationships/hyperlink" Target="http://pandia.ru/text/categ/wiki/001/216.php" TargetMode="External"/><Relationship Id="rId15" Type="http://schemas.openxmlformats.org/officeDocument/2006/relationships/hyperlink" Target="http://pandia.ru/text/categ/nauka/449.php" TargetMode="External"/><Relationship Id="rId10" Type="http://schemas.openxmlformats.org/officeDocument/2006/relationships/hyperlink" Target="http://pandia.ru/text/categ/wiki/001/50.php" TargetMode="External"/><Relationship Id="rId4" Type="http://schemas.openxmlformats.org/officeDocument/2006/relationships/hyperlink" Target="http://pandia.ru/text/categ/wiki/001/89.php" TargetMode="External"/><Relationship Id="rId9" Type="http://schemas.openxmlformats.org/officeDocument/2006/relationships/hyperlink" Target="http://pandia.ru/text/categ/wiki/001/68.php" TargetMode="External"/><Relationship Id="rId14" Type="http://schemas.openxmlformats.org/officeDocument/2006/relationships/hyperlink" Target="http://pandia.ru/text/category/programmnoe_obespecheni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/wiki/001/259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pandia.ru/text/categ/wiki/001/212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/wiki/001/271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hyperlink" Target="http://pandia.ru/text/categ/wiki/001/231.php" TargetMode="External"/><Relationship Id="rId4" Type="http://schemas.openxmlformats.org/officeDocument/2006/relationships/hyperlink" Target="http://pandia.ru/text/categ/wiki/001/43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/wiki/001/219.php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://pandia.ru/text/categ/wiki/001/182.php" TargetMode="External"/><Relationship Id="rId4" Type="http://schemas.openxmlformats.org/officeDocument/2006/relationships/hyperlink" Target="http://pandia.ru/text/category/uvazhenie_k_starshi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/wiki/001/213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ory/avtorit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K:\фоны и шаблоны и гифы\image (3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sch2090uv.mskobr.ru/users_files/Zobova/images/12%281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127" y="4048742"/>
            <a:ext cx="2769096" cy="443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3311" y="2699792"/>
            <a:ext cx="6552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Воспитание гендерной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культуры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 дошкольников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79654" y="8329708"/>
            <a:ext cx="1934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Гр. «</a:t>
            </a:r>
            <a:r>
              <a:rPr lang="ru-RU" b="1" dirty="0" err="1" smtClean="0"/>
              <a:t>АБВГДЕЙка</a:t>
            </a:r>
            <a:r>
              <a:rPr lang="ru-RU" b="1" dirty="0" smtClean="0"/>
              <a:t> 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91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24335"/>
            <a:ext cx="6858000" cy="9119665"/>
          </a:xfrm>
        </p:spPr>
      </p:pic>
      <p:sp>
        <p:nvSpPr>
          <p:cNvPr id="2" name="Прямоугольник 1"/>
          <p:cNvSpPr/>
          <p:nvPr/>
        </p:nvSpPr>
        <p:spPr>
          <a:xfrm>
            <a:off x="764704" y="364246"/>
            <a:ext cx="547260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2250"/>
              </a:spcAft>
            </a:pPr>
            <a:r>
              <a:rPr lang="ru-RU" b="1" kern="1800" spc="50" dirty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воспитание гендерной культуры у дошкольников.</a:t>
            </a:r>
            <a:endParaRPr lang="ru-RU" sz="9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174" y="1080662"/>
            <a:ext cx="6084676" cy="776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>
                <a:solidFill>
                  <a:prstClr val="black"/>
                </a:solidFill>
              </a:rPr>
              <a:t>Период дошкольного детства – это тот период, в процессе которого </a:t>
            </a:r>
            <a:r>
              <a:rPr lang="ru-RU" sz="1600" dirty="0">
                <a:solidFill>
                  <a:prstClr val="black"/>
                </a:solidFill>
                <a:hlinkClick r:id="rId3"/>
              </a:rPr>
              <a:t>педагоги</a:t>
            </a:r>
            <a:r>
              <a:rPr lang="ru-RU" sz="1600" dirty="0">
                <a:solidFill>
                  <a:prstClr val="black"/>
                </a:solidFill>
              </a:rPr>
              <a:t> и родители должны понять ребенка и помочь ему раскрыть те уникальные возможности, которые даны ему своим полом, если мы хотим воспитать </a:t>
            </a:r>
            <a:r>
              <a:rPr lang="ru-RU" sz="1600" dirty="0">
                <a:solidFill>
                  <a:prstClr val="black"/>
                </a:solidFill>
                <a:hlinkClick r:id="rId4"/>
              </a:rPr>
              <a:t>мужчин</a:t>
            </a:r>
            <a:r>
              <a:rPr lang="ru-RU" sz="1600" dirty="0">
                <a:solidFill>
                  <a:prstClr val="black"/>
                </a:solidFill>
              </a:rPr>
              <a:t> и женщин. В самый ответственный период формирования гендерной устойчивости </a:t>
            </a:r>
            <a:r>
              <a:rPr lang="ru-RU" sz="1600" dirty="0">
                <a:solidFill>
                  <a:prstClr val="black"/>
                </a:solidFill>
                <a:hlinkClick r:id="rId5" tooltip="Игрушки для девочек"/>
              </a:rPr>
              <a:t>девочки</a:t>
            </a:r>
            <a:r>
              <a:rPr lang="ru-RU" sz="1600" dirty="0">
                <a:solidFill>
                  <a:prstClr val="black"/>
                </a:solidFill>
              </a:rPr>
              <a:t> и </a:t>
            </a:r>
            <a:r>
              <a:rPr lang="ru-RU" sz="1600" dirty="0">
                <a:solidFill>
                  <a:prstClr val="black"/>
                </a:solidFill>
                <a:hlinkClick r:id="rId6" tooltip="Развивающие игрушки для мальчиков"/>
              </a:rPr>
              <a:t>мальчики</a:t>
            </a:r>
            <a:r>
              <a:rPr lang="ru-RU" sz="1600" dirty="0">
                <a:solidFill>
                  <a:prstClr val="black"/>
                </a:solidFill>
              </a:rPr>
              <a:t> в течение длительного времени пребывания в дошкольном образовательном </a:t>
            </a:r>
            <a:r>
              <a:rPr lang="ru-RU" sz="1600" dirty="0" smtClean="0">
                <a:solidFill>
                  <a:prstClr val="black"/>
                </a:solidFill>
              </a:rPr>
              <a:t>учреждении</a:t>
            </a:r>
          </a:p>
          <a:p>
            <a:pPr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(8-12 часов) подвергаются исключительно </a:t>
            </a:r>
            <a:r>
              <a:rPr lang="ru-RU" sz="1600" dirty="0">
                <a:solidFill>
                  <a:prstClr val="black"/>
                </a:solidFill>
                <a:hlinkClick r:id="rId7"/>
              </a:rPr>
              <a:t>женскому</a:t>
            </a:r>
            <a:r>
              <a:rPr lang="ru-RU" sz="1600" dirty="0">
                <a:solidFill>
                  <a:prstClr val="black"/>
                </a:solidFill>
              </a:rPr>
              <a:t> влиянию.</a:t>
            </a:r>
          </a:p>
          <a:p>
            <a:pPr fontAlgn="base"/>
            <a:r>
              <a:rPr lang="ru-RU" sz="1600" dirty="0">
                <a:solidFill>
                  <a:prstClr val="black"/>
                </a:solidFill>
              </a:rPr>
              <a:t>Ни для кого не секрет, что система </a:t>
            </a:r>
            <a:r>
              <a:rPr lang="ru-RU" sz="1600" dirty="0">
                <a:solidFill>
                  <a:prstClr val="black"/>
                </a:solidFill>
                <a:hlinkClick r:id="rId8" tooltip="Центр онлайн обучения"/>
              </a:rPr>
              <a:t>образования</a:t>
            </a:r>
            <a:r>
              <a:rPr lang="ru-RU" sz="1600" dirty="0">
                <a:solidFill>
                  <a:prstClr val="black"/>
                </a:solidFill>
              </a:rPr>
              <a:t> в России абсолютно бесполая: бытовая “совместность” мальчиков и девочек в наших </a:t>
            </a:r>
            <a:r>
              <a:rPr lang="ru-RU" sz="1600" dirty="0">
                <a:solidFill>
                  <a:prstClr val="black"/>
                </a:solidFill>
                <a:hlinkClick r:id="rId9"/>
              </a:rPr>
              <a:t>детских</a:t>
            </a:r>
            <a:r>
              <a:rPr lang="ru-RU" sz="1600" dirty="0">
                <a:solidFill>
                  <a:prstClr val="black"/>
                </a:solidFill>
              </a:rPr>
              <a:t> </a:t>
            </a:r>
            <a:r>
              <a:rPr lang="ru-RU" sz="1600" dirty="0">
                <a:solidFill>
                  <a:prstClr val="black"/>
                </a:solidFill>
                <a:hlinkClick r:id="rId10"/>
              </a:rPr>
              <a:t>садах</a:t>
            </a:r>
            <a:r>
              <a:rPr lang="ru-RU" sz="1600" dirty="0">
                <a:solidFill>
                  <a:prstClr val="black"/>
                </a:solidFill>
              </a:rPr>
              <a:t>, режим дня - не учитывает разные нормы подвижности у мальчиков и девочек. Питание унифицировано и по времени приема пищи, и по ее ассортименту. Содержательна и по стилю система воспитания. Феминизирована, как </a:t>
            </a:r>
            <a:r>
              <a:rPr lang="ru-RU" sz="1600" dirty="0">
                <a:solidFill>
                  <a:prstClr val="black"/>
                </a:solidFill>
                <a:hlinkClick r:id="rId11" tooltip="Кадры в педагогике"/>
              </a:rPr>
              <a:t>педагогическими кадрами</a:t>
            </a:r>
            <a:r>
              <a:rPr lang="ru-RU" sz="1600" dirty="0">
                <a:solidFill>
                  <a:prstClr val="black"/>
                </a:solidFill>
              </a:rPr>
              <a:t> (99% - педагогический и обслуживающий персонал в </a:t>
            </a:r>
            <a:r>
              <a:rPr lang="ru-RU" sz="1600" dirty="0">
                <a:solidFill>
                  <a:prstClr val="black"/>
                </a:solidFill>
                <a:hlinkClick r:id="rId12" tooltip="Игры для малышей"/>
              </a:rPr>
              <a:t>детских</a:t>
            </a:r>
            <a:r>
              <a:rPr lang="ru-RU" sz="1600" dirty="0">
                <a:solidFill>
                  <a:prstClr val="black"/>
                </a:solidFill>
              </a:rPr>
              <a:t> садах - женщины), так и в семье - 50% детей живут в семьях, где нет отцов, что особенно неприемлемо для мальчиков.</a:t>
            </a:r>
          </a:p>
          <a:p>
            <a:pPr fontAlgn="base"/>
            <a:r>
              <a:rPr lang="ru-RU" sz="1600" dirty="0">
                <a:solidFill>
                  <a:prstClr val="black"/>
                </a:solidFill>
              </a:rPr>
              <a:t>Анализ массовой практики показывает, что в настоящее время в системе </a:t>
            </a:r>
            <a:r>
              <a:rPr lang="ru-RU" sz="1600" dirty="0">
                <a:solidFill>
                  <a:prstClr val="black"/>
                </a:solidFill>
                <a:hlinkClick r:id="rId13" tooltip="Дошкольное образование"/>
              </a:rPr>
              <a:t>дошкольного образования</a:t>
            </a:r>
            <a:r>
              <a:rPr lang="ru-RU" sz="1600" dirty="0">
                <a:solidFill>
                  <a:prstClr val="black"/>
                </a:solidFill>
              </a:rPr>
              <a:t> возникают серьёзные проблемы по вопросам гендерного воспитания. В первую очередь это связано с тем, что в </a:t>
            </a:r>
            <a:r>
              <a:rPr lang="ru-RU" sz="1600" dirty="0">
                <a:solidFill>
                  <a:prstClr val="black"/>
                </a:solidFill>
                <a:hlinkClick r:id="rId14" tooltip="Программное обеспечение"/>
              </a:rPr>
              <a:t>программно-методическом обеспечении</a:t>
            </a:r>
            <a:r>
              <a:rPr lang="ru-RU" sz="1600" dirty="0">
                <a:solidFill>
                  <a:prstClr val="black"/>
                </a:solidFill>
              </a:rPr>
              <a:t> дошкольных образовательных учреждений России не учитывали гендерные особенности. В результате этого содержание воспитания и образования ориентировано на возрастные и </a:t>
            </a:r>
            <a:r>
              <a:rPr lang="ru-RU" sz="1600" dirty="0">
                <a:solidFill>
                  <a:prstClr val="black"/>
                </a:solidFill>
                <a:hlinkClick r:id="rId15" tooltip="Психология"/>
              </a:rPr>
              <a:t>психологические</a:t>
            </a:r>
            <a:r>
              <a:rPr lang="ru-RU" sz="1600" dirty="0">
                <a:solidFill>
                  <a:prstClr val="black"/>
                </a:solidFill>
              </a:rPr>
              <a:t> особенности детей, а не на мальчиков и девочек того или иного возраста, которые, по мнению ученых различаются:</a:t>
            </a:r>
          </a:p>
          <a:p>
            <a:pPr fontAlgn="base"/>
            <a:r>
              <a:rPr lang="ru-RU" sz="1600" dirty="0">
                <a:solidFill>
                  <a:prstClr val="black"/>
                </a:solidFill>
              </a:rPr>
              <a:t>· в физическом развитии и социальном поведении;</a:t>
            </a:r>
          </a:p>
          <a:p>
            <a:pPr fontAlgn="base"/>
            <a:r>
              <a:rPr lang="ru-RU" sz="1600" dirty="0">
                <a:solidFill>
                  <a:prstClr val="black"/>
                </a:solidFill>
              </a:rPr>
              <a:t>· в интеллектуальных и визуально-пространственных способностях и уровне достижений;</a:t>
            </a:r>
          </a:p>
          <a:p>
            <a:pPr fontAlgn="base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</a:rPr>
              <a:t>· в проявлении агрессии</a:t>
            </a:r>
          </a:p>
        </p:txBody>
      </p:sp>
    </p:spTree>
    <p:extLst>
      <p:ext uri="{BB962C8B-B14F-4D97-AF65-F5344CB8AC3E}">
        <p14:creationId xmlns:p14="http://schemas.microsoft.com/office/powerpoint/2010/main" val="53502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4"/>
            <a:ext cx="6858000" cy="9119665"/>
          </a:xfrm>
        </p:spPr>
      </p:pic>
      <p:sp>
        <p:nvSpPr>
          <p:cNvPr id="7" name="Прямоугольник 6"/>
          <p:cNvSpPr/>
          <p:nvPr/>
        </p:nvSpPr>
        <p:spPr>
          <a:xfrm>
            <a:off x="620688" y="755576"/>
            <a:ext cx="5472608" cy="512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</a:rPr>
              <a:t>. Изучение процесса гендерной социализации в дошкольном возрасте, где находятся его истоки, и условия, которые оказывают влияние на этот процесс, представляет особый интерес.</a:t>
            </a:r>
          </a:p>
          <a:p>
            <a:pPr lvl="0" fontAlgn="base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</a:rPr>
              <a:t>В результате анализа </a:t>
            </a:r>
            <a:r>
              <a:rPr lang="ru-RU" sz="1600" dirty="0">
                <a:solidFill>
                  <a:prstClr val="black"/>
                </a:solidFill>
                <a:hlinkClick r:id="rId3"/>
              </a:rPr>
              <a:t>психолого-педагогических</a:t>
            </a:r>
            <a:r>
              <a:rPr lang="ru-RU" sz="1600" dirty="0">
                <a:solidFill>
                  <a:prstClr val="black"/>
                </a:solidFill>
              </a:rPr>
              <a:t> исследований, проведенных в России и за рубежом, было установлено, что именно в период дошкольного детства у всех детей, живущих в разных странах мира, происходит принятие гендерной роли:</a:t>
            </a:r>
          </a:p>
          <a:p>
            <a:pPr lvl="0" fontAlgn="base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</a:rPr>
              <a:t>· к возрасту 2-3 лет </a:t>
            </a:r>
            <a:r>
              <a:rPr lang="ru-RU" sz="1600" dirty="0">
                <a:solidFill>
                  <a:prstClr val="black"/>
                </a:solidFill>
                <a:hlinkClick r:id="rId4"/>
              </a:rPr>
              <a:t>дети</a:t>
            </a:r>
            <a:r>
              <a:rPr lang="ru-RU" sz="1600" dirty="0">
                <a:solidFill>
                  <a:prstClr val="black"/>
                </a:solidFill>
              </a:rPr>
              <a:t> начинают понимать, что они либо девочка, либо мальчик, и обозначают себя соответствующим образом;                                              · в возрасте с 4 до 7 лет формируется гендерная устойчивость: детям становится понятно, что гендер не изменяется: мальчики становятся мужчинами, а девочки – женщинами и эта принадлежность к полу не изменится в зависимости от ситуации или личных желаний ребенка.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2050" name="Picture 2" descr="http://previews.123rf.com/images/boians/boians1210/boians121000116/15886279-Happy-family-sitting-in-couch-above-Home-Vector-Character-Stock-Vect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00" y="5662563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12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51" y="24335"/>
            <a:ext cx="6858000" cy="9119665"/>
          </a:xfrm>
        </p:spPr>
      </p:pic>
      <p:sp>
        <p:nvSpPr>
          <p:cNvPr id="7" name="Прямоугольник 6"/>
          <p:cNvSpPr/>
          <p:nvPr/>
        </p:nvSpPr>
        <p:spPr>
          <a:xfrm>
            <a:off x="620688" y="755576"/>
            <a:ext cx="547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 rot="10800000" flipV="1">
            <a:off x="332656" y="901185"/>
            <a:ext cx="6336704" cy="797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prstClr val="black"/>
                </a:solidFill>
              </a:rPr>
              <a:t>Независимо от возраста, девочкам требуется больше заботы. Задача родителей - дать девочке больше заботы, понимания и уважения, чтобы она могла доверять окружающим. Когда девочке плохо, она должна знать, что родители готовы окружить ее заботой. Если девочка получает необходимую ей заботу, она доверяет родителям и остается открытой. Доверчивая девочка счастлива и довольна жизнью. Для развития своих дарований и талантов девочкам необходима уверенность в близких людях. В противном случае они чувствуют себя ни на что не годными, нелюбимыми и отказываются от поддержки окружающих. Родителям следует понять, что девочки формируют позитивное представление о себе на основе внимания и заботы, которые им дарят люди.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prstClr val="black"/>
                </a:solidFill>
              </a:rPr>
              <a:t>Отцы часто дают дочерям слишком много самостоятельности и возможности обходиться без посторонней помощи, пренебрегая потребностью девочек в заботе. Если же отец слишком верит в способность дочери делать что-то самостоятельно, она может подумать, будто папа не очень о ней заботится. Девочке необходимо чувствовать, что она может доверять своим родителям, - что они всегда готовы понять ее чувства, желания и нужды. Девочкам требуется больше помощи и ободрения. Предлагая помощь девочке, вы даете ей понять, что она вам не безразлична, что вы о ней заботитесь. Девочки испытывают потребность в том, чтобы их любили за то, какие они есть. Восхищайтесь ими!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prstClr val="black"/>
                </a:solidFill>
              </a:rPr>
              <a:t>· Ты у меня просто чудо, </a:t>
            </a:r>
            <a:r>
              <a:rPr lang="ru-RU" altLang="ru-RU" sz="1600" dirty="0">
                <a:solidFill>
                  <a:prstClr val="black"/>
                </a:solidFill>
                <a:hlinkClick r:id="rId3"/>
              </a:rPr>
              <a:t>подарок</a:t>
            </a:r>
            <a:r>
              <a:rPr lang="ru-RU" altLang="ru-RU" sz="1600" dirty="0">
                <a:solidFill>
                  <a:prstClr val="black"/>
                </a:solidFill>
              </a:rPr>
              <a:t> судьбы!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prstClr val="black"/>
                </a:solidFill>
              </a:rPr>
              <a:t>· Ты самая удивительная, самая прекрасная, я так тебя люблю!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prstClr val="black"/>
                </a:solidFill>
              </a:rPr>
              <a:t>Эти и другие подобные слова ожидает услышать каждая девочка и женщина.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prstClr val="black"/>
                </a:solidFill>
              </a:rPr>
              <a:t>«...Женский пол ориентирован на выживаемость, а </a:t>
            </a:r>
            <a:r>
              <a:rPr lang="ru-RU" altLang="ru-RU" sz="1600" dirty="0">
                <a:solidFill>
                  <a:prstClr val="black"/>
                </a:solidFill>
                <a:hlinkClick r:id="rId4"/>
              </a:rPr>
              <a:t>мужской</a:t>
            </a:r>
            <a:r>
              <a:rPr lang="ru-RU" altLang="ru-RU" sz="1600" dirty="0">
                <a:solidFill>
                  <a:prstClr val="black"/>
                </a:solidFill>
              </a:rPr>
              <a:t> - на прогресс».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prstClr val="black"/>
                </a:solidFill>
              </a:rPr>
              <a:t>«..Девочке необходимо чувствовать себя любимой и слышать об этом от родителей».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prstClr val="black"/>
                </a:solidFill>
              </a:rPr>
              <a:t>«...Девочки рисуют людей в том числе и себя, а мальчики </a:t>
            </a:r>
            <a:r>
              <a:rPr lang="ru-RU" altLang="ru-RU" sz="1600" dirty="0">
                <a:solidFill>
                  <a:prstClr val="black"/>
                </a:solidFill>
                <a:hlinkClick r:id="rId5"/>
              </a:rPr>
              <a:t>технику</a:t>
            </a:r>
            <a:r>
              <a:rPr lang="ru-RU" altLang="ru-RU" sz="1600" dirty="0">
                <a:solidFill>
                  <a:prstClr val="black"/>
                </a:solidFill>
              </a:rPr>
              <a:t>».</a:t>
            </a:r>
          </a:p>
        </p:txBody>
      </p:sp>
      <p:pic>
        <p:nvPicPr>
          <p:cNvPr id="8" name="Рисунок 7" descr="Что нужно знать родителям о девочке 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7" y="599560"/>
            <a:ext cx="6014085" cy="30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226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51" y="24335"/>
            <a:ext cx="6858000" cy="9119665"/>
          </a:xfrm>
        </p:spPr>
      </p:pic>
      <p:sp>
        <p:nvSpPr>
          <p:cNvPr id="7" name="Прямоугольник 6"/>
          <p:cNvSpPr/>
          <p:nvPr/>
        </p:nvSpPr>
        <p:spPr>
          <a:xfrm>
            <a:off x="620688" y="755576"/>
            <a:ext cx="547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4937" y="1273391"/>
            <a:ext cx="6141566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Symbol"/>
                <a:ea typeface="Times New Roman"/>
                <a:cs typeface="Tahoma"/>
              </a:rPr>
              <a:t>· 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Для того чтобы девочка достигла здоровой гендерной идентичности, необходимы теплые и близкие отношения с матерью и такие же отношения с отцом, а родителям необходимо подчёркивать нежные и заботливые отношения в паре, чтобы у девочки сложились впечатления о счастливой семейной жизни.</a:t>
            </a:r>
            <a:endParaRPr lang="ru-RU" sz="16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Symbol"/>
                <a:ea typeface="Times New Roman"/>
                <a:cs typeface="Tahoma"/>
              </a:rPr>
              <a:t>· 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Отцу следует находить время на общение с дочерью: показывать, что дочь отличается от него, она другого пола; но делать это он должен с уважением и благожелательностью, чтобы она поняла, что достойна любви мужчины.</a:t>
            </a:r>
            <a:endParaRPr lang="ru-RU" sz="16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Symbol"/>
                <a:ea typeface="Times New Roman"/>
                <a:cs typeface="Tahoma"/>
              </a:rPr>
              <a:t>· 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Уважая личность дочери, демонстрируя удовлетворённость её поступками, родители формируют её позитивную самооценку.</a:t>
            </a:r>
            <a:endParaRPr lang="ru-RU" sz="16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Symbol"/>
                <a:ea typeface="Times New Roman"/>
                <a:cs typeface="Tahoma"/>
              </a:rPr>
              <a:t>· 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У </a:t>
            </a:r>
            <a:r>
              <a:rPr lang="ru-RU" sz="1600" u="none" strike="noStrike" dirty="0" smtClean="0">
                <a:solidFill>
                  <a:srgbClr val="743399"/>
                </a:solidFill>
                <a:effectLst/>
                <a:latin typeface="Tahoma"/>
                <a:ea typeface="Times New Roman"/>
                <a:cs typeface="Times New Roman"/>
                <a:hlinkClick r:id="rId3" tooltip="Товары для будущих мам"/>
              </a:rPr>
              <a:t>мамы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 с дочерью должны быть свои "женские секреты": Мама должна находить время для уединения с дочерью, сделать эти беседы ритуальными и традиционными.</a:t>
            </a:r>
            <a:endParaRPr lang="ru-RU" sz="16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Symbol"/>
                <a:ea typeface="Times New Roman"/>
                <a:cs typeface="Tahoma"/>
              </a:rPr>
              <a:t>· 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Настоящая забота друг о друге демонстрируется через </a:t>
            </a:r>
            <a:r>
              <a:rPr lang="ru-RU" sz="1600" u="none" strike="noStrike" dirty="0" smtClean="0">
                <a:solidFill>
                  <a:srgbClr val="743399"/>
                </a:solidFill>
                <a:effectLst/>
                <a:latin typeface="Tahoma"/>
                <a:ea typeface="Times New Roman"/>
                <a:cs typeface="Times New Roman"/>
                <a:hlinkClick r:id="rId4" tooltip="Уважение к старшим"/>
              </a:rPr>
              <a:t>уважение к старшему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 поколению.                                                                             		 т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Symbol"/>
                <a:ea typeface="Times New Roman"/>
                <a:cs typeface="Tahoma"/>
              </a:rPr>
              <a:t>· 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Мама должна привлекать дочь   			 к "женским" </a:t>
            </a:r>
            <a:r>
              <a:rPr lang="ru-RU" sz="1600" u="none" strike="noStrike" dirty="0" smtClean="0">
                <a:solidFill>
                  <a:srgbClr val="743399"/>
                </a:solidFill>
                <a:effectLst/>
                <a:latin typeface="Tahoma"/>
                <a:ea typeface="Times New Roman"/>
                <a:cs typeface="Times New Roman"/>
                <a:hlinkClick r:id="rId5"/>
              </a:rPr>
              <a:t>домашним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 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                            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делам, передавая ей секреты своего   		 мастерства.</a:t>
            </a:r>
            <a:endParaRPr lang="ru-RU" sz="16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 </a:t>
            </a:r>
            <a:endParaRPr lang="ru-RU" dirty="0"/>
          </a:p>
        </p:txBody>
      </p:sp>
      <p:pic>
        <p:nvPicPr>
          <p:cNvPr id="9" name="Рисунок 8" descr="Рекомендации родителям по воспитанию дочерей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639173"/>
            <a:ext cx="4752528" cy="42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pandia.ru/text/79/470/images/image003_4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2" y="6876256"/>
            <a:ext cx="1609725" cy="1857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197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51" y="24335"/>
            <a:ext cx="6858000" cy="9119665"/>
          </a:xfrm>
        </p:spPr>
      </p:pic>
      <p:sp>
        <p:nvSpPr>
          <p:cNvPr id="7" name="Прямоугольник 6"/>
          <p:cNvSpPr/>
          <p:nvPr/>
        </p:nvSpPr>
        <p:spPr>
          <a:xfrm>
            <a:off x="620688" y="755576"/>
            <a:ext cx="547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4937" y="1273391"/>
            <a:ext cx="6141566" cy="290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909" y="1112628"/>
            <a:ext cx="6381328" cy="8339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  <a:tabLst>
                <a:tab pos="236474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           У мальчиков обычно есть особые потребности, которые менее важны для девочек. Точно так же у девочек есть особые потребности, менее важные для мальчиков. Конечно же, главная потребность для тех и других - любовь. Но любовь может выражаться по-разному. Любовь родителей в первую очередь проявляется через доверие и заботу.</a:t>
            </a:r>
            <a:endParaRPr lang="ru-RU" sz="16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  <a:tabLst>
                <a:tab pos="236474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 </a:t>
            </a:r>
            <a:r>
              <a:rPr lang="ru-RU" sz="1600" dirty="0" smtClean="0">
                <a:ea typeface="Times New Roman"/>
                <a:cs typeface="Times New Roman"/>
              </a:rPr>
              <a:t>         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Доверять - значит признавать, что у ребенка все в порядке. Это вера в то, что ребенок может успешно учиться на собственных ошибках. Это готовность позволить жизни идти своим чередом, веря, что в конце концов все будет хорошо. </a:t>
            </a:r>
            <a:endParaRPr lang="ru-RU" sz="16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  <a:tabLst>
                <a:tab pos="236474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         Доверять ребенку - значит верить, что он всегда делает лучшее, на что способен, даже если на первый взгляд кажется, будто это не так. Доверять - значит давать </a:t>
            </a:r>
            <a:r>
              <a:rPr lang="ru-RU" sz="1600" u="none" strike="noStrike" dirty="0" smtClean="0">
                <a:solidFill>
                  <a:srgbClr val="743399"/>
                </a:solidFill>
                <a:effectLst/>
                <a:latin typeface="Tahoma"/>
                <a:ea typeface="Times New Roman"/>
                <a:cs typeface="Times New Roman"/>
                <a:hlinkClick r:id="rId3" tooltip="Музыка для малышей, детские музыкальные инструменты"/>
              </a:rPr>
              <a:t>малышу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 свободу и пространство делать все самостоятельно.</a:t>
            </a:r>
            <a:endParaRPr lang="ru-RU" sz="16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  <a:tabLst>
                <a:tab pos="2364740" algn="l"/>
              </a:tabLs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        Задача родителей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 - проявить по отношению к мальчику больше доверия, приятия и одобрения, чтобы мотивировать его к деятельности.</a:t>
            </a:r>
            <a:endParaRPr lang="ru-RU" sz="16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  <a:tabLst>
                <a:tab pos="236474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Для того чтобы мальчик заботился об окружающих, его действия необходимо мотивировать успехом и поощрением. Нужно ясно давать ему знать, что он способен радовать своих родителей и радует их. </a:t>
            </a:r>
            <a:endParaRPr lang="ru-RU" sz="16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  <a:tabLst>
                <a:tab pos="236474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             Если мальчику удается доставить родителям радость, это служит ему мотивацией, чтобы и дальше вести себя соответствующим образом, в противном случае мальчик становится слабым и перестает заботиться об окружающих. Позитивное поощрение правильного поведения служит мальчику дополнительным подтверждением успеха.</a:t>
            </a:r>
            <a:endParaRPr lang="ru-RU" sz="16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  <a:tabLst>
                <a:tab pos="236474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12" name="Рисунок 11" descr="Рекомендации родителям по воспитанию сыновей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89" y="481807"/>
            <a:ext cx="5730875" cy="550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083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51" y="24335"/>
            <a:ext cx="6858000" cy="9119665"/>
          </a:xfrm>
        </p:spPr>
      </p:pic>
      <p:sp>
        <p:nvSpPr>
          <p:cNvPr id="7" name="Прямоугольник 6"/>
          <p:cNvSpPr/>
          <p:nvPr/>
        </p:nvSpPr>
        <p:spPr>
          <a:xfrm>
            <a:off x="620688" y="755576"/>
            <a:ext cx="547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4937" y="1273391"/>
            <a:ext cx="6141566" cy="290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909" y="1112628"/>
            <a:ext cx="638132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  <a:tabLst>
                <a:tab pos="236474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1026" y="1418559"/>
            <a:ext cx="5909387" cy="6021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</a:rPr>
              <a:t> 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</a:rPr>
              <a:t> 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</a:rPr>
              <a:t>1. Никогда не ругайте ребенка обидными словами за неспособность что-то понять или сделать, глядя на него при этом с высоты своего </a:t>
            </a:r>
            <a:r>
              <a:rPr lang="ru-RU" sz="1600" dirty="0">
                <a:solidFill>
                  <a:prstClr val="black"/>
                </a:solidFill>
                <a:hlinkClick r:id="rId3" tooltip="Авторитет"/>
              </a:rPr>
              <a:t>авторитета</a:t>
            </a:r>
            <a:r>
              <a:rPr lang="ru-RU" sz="1600" dirty="0">
                <a:solidFill>
                  <a:prstClr val="black"/>
                </a:solidFill>
              </a:rPr>
              <a:t>. Это сейчас он знает и умеет хуже вас. Придёт время, и, по крайней мере, в каких-то областях, он будет знать, и уметь больше вас.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</a:rPr>
              <a:t> 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</a:rPr>
              <a:t>2. Помните, что мы часто недооцениваем эмоциональную чувствительность и тревожность мальчиков. 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</a:rPr>
              <a:t> 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</a:rPr>
              <a:t>3. Если вам надо отругать девочку, не спешите высказывать своё отношение к ней, – бурная эмоциональная реакция помешает ей понять, за что её ругают. Сначала разберитесь, в чем ошибка. 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</a:rPr>
              <a:t> 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</a:rPr>
              <a:t>4. Ругая мальчиков, изложите кратко и четко, чем вы недовольны, т. к. они не могут долго удерживать        			эмоциональное напряжение.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</a:rPr>
              <a:t>                          </a:t>
            </a:r>
            <a:r>
              <a:rPr lang="ru-RU" sz="1600" dirty="0" smtClean="0">
                <a:solidFill>
                  <a:prstClr val="black"/>
                </a:solidFill>
              </a:rPr>
              <a:t>               </a:t>
            </a:r>
            <a:r>
              <a:rPr lang="ru-RU" sz="1600" dirty="0">
                <a:solidFill>
                  <a:prstClr val="black"/>
                </a:solidFill>
              </a:rPr>
              <a:t>Их мозг как бы отключает слуховой  	  		</a:t>
            </a:r>
            <a:r>
              <a:rPr lang="ru-RU" sz="1600" dirty="0" smtClean="0">
                <a:solidFill>
                  <a:prstClr val="black"/>
                </a:solidFill>
              </a:rPr>
              <a:t>канал</a:t>
            </a:r>
            <a:r>
              <a:rPr lang="ru-RU" sz="1600" dirty="0">
                <a:solidFill>
                  <a:prstClr val="black"/>
                </a:solidFill>
              </a:rPr>
              <a:t>, и ребенок перестаёт вас слушать  		</a:t>
            </a:r>
            <a:r>
              <a:rPr lang="ru-RU" sz="1600" dirty="0" smtClean="0">
                <a:solidFill>
                  <a:prstClr val="black"/>
                </a:solidFill>
              </a:rPr>
              <a:t>                    и  слышать</a:t>
            </a:r>
            <a:r>
              <a:rPr lang="ru-RU" sz="16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Рисунок 9" descr="П А М Я Т К 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92" y="742378"/>
            <a:ext cx="2997200" cy="772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pandia.ru/text/79/470/images/image009_1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6386609"/>
            <a:ext cx="1454872" cy="2107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856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264</Words>
  <Application>Microsoft Office PowerPoint</Application>
  <PresentationFormat>Экран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Шульгина</dc:creator>
  <cp:lastModifiedBy>Татьяна Шульгина</cp:lastModifiedBy>
  <cp:revision>6</cp:revision>
  <cp:lastPrinted>2017-01-12T08:47:40Z</cp:lastPrinted>
  <dcterms:created xsi:type="dcterms:W3CDTF">2017-01-12T07:30:29Z</dcterms:created>
  <dcterms:modified xsi:type="dcterms:W3CDTF">2017-01-12T08:50:37Z</dcterms:modified>
</cp:coreProperties>
</file>