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756" r:id="rId5"/>
  </p:sldMasterIdLst>
  <p:sldIdLst>
    <p:sldId id="256" r:id="rId6"/>
    <p:sldId id="259" r:id="rId7"/>
    <p:sldId id="271" r:id="rId8"/>
    <p:sldId id="270" r:id="rId9"/>
    <p:sldId id="269" r:id="rId10"/>
    <p:sldId id="267" r:id="rId11"/>
    <p:sldId id="268" r:id="rId12"/>
    <p:sldId id="260" r:id="rId13"/>
    <p:sldId id="261" r:id="rId14"/>
    <p:sldId id="277" r:id="rId15"/>
    <p:sldId id="279" r:id="rId16"/>
    <p:sldId id="285" r:id="rId17"/>
    <p:sldId id="263" r:id="rId18"/>
    <p:sldId id="264" r:id="rId19"/>
    <p:sldId id="275" r:id="rId20"/>
    <p:sldId id="280" r:id="rId21"/>
    <p:sldId id="282" r:id="rId22"/>
    <p:sldId id="281" r:id="rId23"/>
    <p:sldId id="283" r:id="rId24"/>
    <p:sldId id="28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8BF2D72-110A-4540-851F-5B68A868BE91}">
          <p14:sldIdLst>
            <p14:sldId id="256"/>
            <p14:sldId id="259"/>
            <p14:sldId id="271"/>
            <p14:sldId id="270"/>
            <p14:sldId id="269"/>
            <p14:sldId id="267"/>
            <p14:sldId id="268"/>
            <p14:sldId id="260"/>
            <p14:sldId id="261"/>
            <p14:sldId id="277"/>
            <p14:sldId id="279"/>
            <p14:sldId id="285"/>
            <p14:sldId id="263"/>
            <p14:sldId id="264"/>
          </p14:sldIdLst>
        </p14:section>
        <p14:section name="Раздел без заголовка" id="{534E8041-1D06-4F54-A524-4E39B39AF94F}">
          <p14:sldIdLst>
            <p14:sldId id="275"/>
            <p14:sldId id="280"/>
            <p14:sldId id="282"/>
            <p14:sldId id="281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571" autoAdjust="0"/>
  </p:normalViewPr>
  <p:slideViewPr>
    <p:cSldViewPr>
      <p:cViewPr>
        <p:scale>
          <a:sx n="77" d="100"/>
          <a:sy n="77" d="100"/>
        </p:scale>
        <p:origin x="-1158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20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3E0C03-0C23-4807-9C19-C4F6C184C233}" type="doc">
      <dgm:prSet loTypeId="urn:microsoft.com/office/officeart/2005/8/layout/radial5" loCatId="cycle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870E9DF-6925-451A-8C7A-3C449F7EDB46}">
      <dgm:prSet phldrT="[Текст]" custT="1"/>
      <dgm:spPr/>
      <dgm:t>
        <a:bodyPr/>
        <a:lstStyle/>
        <a:p>
          <a:r>
            <a:rPr lang="ru-RU" sz="1600" dirty="0" smtClean="0">
              <a:latin typeface="+mj-lt"/>
            </a:rPr>
            <a:t>Развитие </a:t>
          </a:r>
        </a:p>
        <a:p>
          <a:r>
            <a:rPr lang="ru-RU" sz="1600" dirty="0" smtClean="0">
              <a:latin typeface="+mj-lt"/>
            </a:rPr>
            <a:t>Мелкой </a:t>
          </a:r>
        </a:p>
        <a:p>
          <a:r>
            <a:rPr lang="ru-RU" sz="1600" dirty="0" smtClean="0">
              <a:latin typeface="+mj-lt"/>
            </a:rPr>
            <a:t>моторики</a:t>
          </a:r>
          <a:endParaRPr lang="ru-RU" sz="1600" dirty="0">
            <a:latin typeface="+mj-lt"/>
          </a:endParaRPr>
        </a:p>
      </dgm:t>
    </dgm:pt>
    <dgm:pt modelId="{0B201FCF-9B3B-4C69-9A3D-18DC69DB9BD9}" type="parTrans" cxnId="{70EBDCAF-20E2-4C57-AD6F-2E113D67CAE4}">
      <dgm:prSet/>
      <dgm:spPr/>
      <dgm:t>
        <a:bodyPr/>
        <a:lstStyle/>
        <a:p>
          <a:endParaRPr lang="ru-RU"/>
        </a:p>
      </dgm:t>
    </dgm:pt>
    <dgm:pt modelId="{5D759BEC-0FC2-4250-86DE-20CCA18E5F49}" type="sibTrans" cxnId="{70EBDCAF-20E2-4C57-AD6F-2E113D67CAE4}">
      <dgm:prSet/>
      <dgm:spPr/>
      <dgm:t>
        <a:bodyPr/>
        <a:lstStyle/>
        <a:p>
          <a:endParaRPr lang="ru-RU"/>
        </a:p>
      </dgm:t>
    </dgm:pt>
    <dgm:pt modelId="{6BCF790C-2196-4919-9C44-3223710CF31C}">
      <dgm:prSet phldrT="[Текст]" custT="1"/>
      <dgm:spPr/>
      <dgm:t>
        <a:bodyPr/>
        <a:lstStyle/>
        <a:p>
          <a:r>
            <a:rPr lang="ru-RU" sz="1600" dirty="0" err="1" smtClean="0">
              <a:solidFill>
                <a:schemeClr val="bg1"/>
              </a:solidFill>
              <a:latin typeface="+mj-lt"/>
            </a:rPr>
            <a:t>Биоэнергопластика</a:t>
          </a:r>
          <a:endParaRPr lang="ru-RU" sz="1600" dirty="0">
            <a:solidFill>
              <a:schemeClr val="bg1"/>
            </a:solidFill>
            <a:latin typeface="+mj-lt"/>
          </a:endParaRPr>
        </a:p>
      </dgm:t>
    </dgm:pt>
    <dgm:pt modelId="{434FF4D9-B9A6-4E9A-930F-4DD9A4CF3D69}" type="parTrans" cxnId="{F16683E5-6980-4EA9-89CE-5A298E007036}">
      <dgm:prSet/>
      <dgm:spPr/>
      <dgm:t>
        <a:bodyPr/>
        <a:lstStyle/>
        <a:p>
          <a:endParaRPr lang="ru-RU"/>
        </a:p>
      </dgm:t>
    </dgm:pt>
    <dgm:pt modelId="{C69596A1-E053-4E07-AEB1-754E1186B1BD}" type="sibTrans" cxnId="{F16683E5-6980-4EA9-89CE-5A298E007036}">
      <dgm:prSet/>
      <dgm:spPr/>
      <dgm:t>
        <a:bodyPr/>
        <a:lstStyle/>
        <a:p>
          <a:endParaRPr lang="ru-RU"/>
        </a:p>
      </dgm:t>
    </dgm:pt>
    <dgm:pt modelId="{B80C4529-762F-4B2D-954F-2A8BB2417423}">
      <dgm:prSet phldrT="[Текст]" custT="1"/>
      <dgm:spPr/>
      <dgm:t>
        <a:bodyPr/>
        <a:lstStyle/>
        <a:p>
          <a:r>
            <a:rPr lang="ru-RU" sz="1600" dirty="0" err="1" smtClean="0">
              <a:solidFill>
                <a:schemeClr val="bg1"/>
              </a:solidFill>
              <a:latin typeface="+mj-lt"/>
            </a:rPr>
            <a:t>кинезиология</a:t>
          </a:r>
          <a:endParaRPr lang="ru-RU" sz="1600" dirty="0">
            <a:solidFill>
              <a:schemeClr val="bg1"/>
            </a:solidFill>
            <a:latin typeface="+mj-lt"/>
          </a:endParaRPr>
        </a:p>
      </dgm:t>
    </dgm:pt>
    <dgm:pt modelId="{E2409A4B-AE81-48CC-8E85-2F018A2B3C3A}" type="parTrans" cxnId="{5DC80B33-C5EE-419B-ADEE-6E68951FFB18}">
      <dgm:prSet/>
      <dgm:spPr/>
      <dgm:t>
        <a:bodyPr/>
        <a:lstStyle/>
        <a:p>
          <a:endParaRPr lang="ru-RU"/>
        </a:p>
      </dgm:t>
    </dgm:pt>
    <dgm:pt modelId="{464E84C2-EB6C-4011-BC28-73B736820844}" type="sibTrans" cxnId="{5DC80B33-C5EE-419B-ADEE-6E68951FFB18}">
      <dgm:prSet/>
      <dgm:spPr/>
      <dgm:t>
        <a:bodyPr/>
        <a:lstStyle/>
        <a:p>
          <a:endParaRPr lang="ru-RU"/>
        </a:p>
      </dgm:t>
    </dgm:pt>
    <dgm:pt modelId="{13BBE514-A020-460A-92D1-515D7237C013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+mj-lt"/>
            </a:rPr>
            <a:t>Пальчиковая гимнастика</a:t>
          </a:r>
          <a:endParaRPr lang="ru-RU" sz="1600" dirty="0">
            <a:solidFill>
              <a:schemeClr val="bg1"/>
            </a:solidFill>
            <a:latin typeface="+mj-lt"/>
          </a:endParaRPr>
        </a:p>
      </dgm:t>
    </dgm:pt>
    <dgm:pt modelId="{267A0A0C-0B99-4A02-B5BE-C0709914D0E0}" type="parTrans" cxnId="{99CA25A8-F28F-41CA-8AB7-762EFC47C941}">
      <dgm:prSet/>
      <dgm:spPr/>
      <dgm:t>
        <a:bodyPr/>
        <a:lstStyle/>
        <a:p>
          <a:endParaRPr lang="ru-RU"/>
        </a:p>
      </dgm:t>
    </dgm:pt>
    <dgm:pt modelId="{30511FE7-AB3E-4E05-90C1-A17A7B02E3CE}" type="sibTrans" cxnId="{99CA25A8-F28F-41CA-8AB7-762EFC47C941}">
      <dgm:prSet/>
      <dgm:spPr/>
      <dgm:t>
        <a:bodyPr/>
        <a:lstStyle/>
        <a:p>
          <a:endParaRPr lang="ru-RU"/>
        </a:p>
      </dgm:t>
    </dgm:pt>
    <dgm:pt modelId="{7F2A6EBE-F4BE-4BE8-9BAD-F8FE7B90B769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+mj-lt"/>
            </a:rPr>
            <a:t>Упражнения с предметами</a:t>
          </a:r>
          <a:endParaRPr lang="ru-RU" sz="1600" dirty="0">
            <a:solidFill>
              <a:schemeClr val="bg1"/>
            </a:solidFill>
            <a:latin typeface="+mj-lt"/>
          </a:endParaRPr>
        </a:p>
      </dgm:t>
    </dgm:pt>
    <dgm:pt modelId="{25CB1CE7-C190-4010-8572-AF477BED2692}" type="parTrans" cxnId="{CD30D801-ACA7-4AD3-B654-16F3BECB20E4}">
      <dgm:prSet/>
      <dgm:spPr/>
      <dgm:t>
        <a:bodyPr/>
        <a:lstStyle/>
        <a:p>
          <a:endParaRPr lang="ru-RU"/>
        </a:p>
      </dgm:t>
    </dgm:pt>
    <dgm:pt modelId="{8B1DFD8D-7F11-40B0-9DB2-E341F67BFAEB}" type="sibTrans" cxnId="{CD30D801-ACA7-4AD3-B654-16F3BECB20E4}">
      <dgm:prSet/>
      <dgm:spPr/>
      <dgm:t>
        <a:bodyPr/>
        <a:lstStyle/>
        <a:p>
          <a:endParaRPr lang="ru-RU"/>
        </a:p>
      </dgm:t>
    </dgm:pt>
    <dgm:pt modelId="{542F3499-9099-414E-9414-6DAD80F24125}">
      <dgm:prSet custT="1"/>
      <dgm:spPr/>
      <dgm:t>
        <a:bodyPr/>
        <a:lstStyle/>
        <a:p>
          <a:r>
            <a:rPr lang="ru-RU" sz="1600" dirty="0" err="1" smtClean="0">
              <a:solidFill>
                <a:schemeClr val="bg1"/>
              </a:solidFill>
              <a:latin typeface="+mj-lt"/>
            </a:rPr>
            <a:t>Самомассаж</a:t>
          </a:r>
          <a:r>
            <a:rPr lang="ru-RU" sz="1600" dirty="0" smtClean="0">
              <a:solidFill>
                <a:schemeClr val="bg1"/>
              </a:solidFill>
              <a:latin typeface="+mj-lt"/>
            </a:rPr>
            <a:t> рук</a:t>
          </a:r>
          <a:endParaRPr lang="ru-RU" sz="1600" dirty="0">
            <a:solidFill>
              <a:schemeClr val="bg1"/>
            </a:solidFill>
            <a:latin typeface="+mj-lt"/>
          </a:endParaRPr>
        </a:p>
      </dgm:t>
    </dgm:pt>
    <dgm:pt modelId="{B026DDF7-B1E2-4292-8F4C-0CE4B75E7BE1}" type="parTrans" cxnId="{96F7F3C9-67AE-4446-8B35-803A7AE61CA5}">
      <dgm:prSet/>
      <dgm:spPr/>
      <dgm:t>
        <a:bodyPr/>
        <a:lstStyle/>
        <a:p>
          <a:endParaRPr lang="ru-RU"/>
        </a:p>
      </dgm:t>
    </dgm:pt>
    <dgm:pt modelId="{DA962063-3E9F-402C-8D68-4541060DA5B3}" type="sibTrans" cxnId="{96F7F3C9-67AE-4446-8B35-803A7AE61CA5}">
      <dgm:prSet/>
      <dgm:spPr/>
      <dgm:t>
        <a:bodyPr/>
        <a:lstStyle/>
        <a:p>
          <a:endParaRPr lang="ru-RU"/>
        </a:p>
      </dgm:t>
    </dgm:pt>
    <dgm:pt modelId="{A88D259B-DC22-47DD-9907-05D788B6E0CC}" type="pres">
      <dgm:prSet presAssocID="{A83E0C03-0C23-4807-9C19-C4F6C184C23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E7F3DC-2A32-44F1-9832-3D6E4D65C6C7}" type="pres">
      <dgm:prSet presAssocID="{B870E9DF-6925-451A-8C7A-3C449F7EDB46}" presName="centerShape" presStyleLbl="node0" presStyleIdx="0" presStyleCnt="1" custScaleY="101091" custLinFactNeighborX="-179" custLinFactNeighborY="544"/>
      <dgm:spPr/>
      <dgm:t>
        <a:bodyPr/>
        <a:lstStyle/>
        <a:p>
          <a:endParaRPr lang="ru-RU"/>
        </a:p>
      </dgm:t>
    </dgm:pt>
    <dgm:pt modelId="{E83B3AAC-C679-47C0-82FF-71C1E4E592DA}" type="pres">
      <dgm:prSet presAssocID="{434FF4D9-B9A6-4E9A-930F-4DD9A4CF3D69}" presName="parTrans" presStyleLbl="sibTrans2D1" presStyleIdx="0" presStyleCnt="5"/>
      <dgm:spPr/>
      <dgm:t>
        <a:bodyPr/>
        <a:lstStyle/>
        <a:p>
          <a:endParaRPr lang="ru-RU"/>
        </a:p>
      </dgm:t>
    </dgm:pt>
    <dgm:pt modelId="{5486F58D-2A16-42DC-9246-0A0268FFA1D1}" type="pres">
      <dgm:prSet presAssocID="{434FF4D9-B9A6-4E9A-930F-4DD9A4CF3D69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2360F205-60D3-4ED2-8316-4A477730F763}" type="pres">
      <dgm:prSet presAssocID="{6BCF790C-2196-4919-9C44-3223710CF31C}" presName="node" presStyleLbl="node1" presStyleIdx="0" presStyleCnt="5" custScaleX="157416" custScaleY="92579" custRadScaleRad="99288" custRadScaleInc="30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954E7-D00D-42BF-A52E-68B4B715D3D6}" type="pres">
      <dgm:prSet presAssocID="{E2409A4B-AE81-48CC-8E85-2F018A2B3C3A}" presName="parTrans" presStyleLbl="sibTrans2D1" presStyleIdx="1" presStyleCnt="5"/>
      <dgm:spPr/>
      <dgm:t>
        <a:bodyPr/>
        <a:lstStyle/>
        <a:p>
          <a:endParaRPr lang="ru-RU"/>
        </a:p>
      </dgm:t>
    </dgm:pt>
    <dgm:pt modelId="{464EE6C4-B9CE-4F12-8A00-F7134C696F85}" type="pres">
      <dgm:prSet presAssocID="{E2409A4B-AE81-48CC-8E85-2F018A2B3C3A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29E15948-9DDE-4138-A64F-9533A9FD6CA9}" type="pres">
      <dgm:prSet presAssocID="{B80C4529-762F-4B2D-954F-2A8BB2417423}" presName="node" presStyleLbl="node1" presStyleIdx="1" presStyleCnt="5" custScaleX="150206" custScaleY="93140" custRadScaleRad="117580" custRadScaleInc="6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84074-08E1-4CD2-B921-5689C92D666D}" type="pres">
      <dgm:prSet presAssocID="{B026DDF7-B1E2-4292-8F4C-0CE4B75E7BE1}" presName="parTrans" presStyleLbl="sibTrans2D1" presStyleIdx="2" presStyleCnt="5"/>
      <dgm:spPr/>
      <dgm:t>
        <a:bodyPr/>
        <a:lstStyle/>
        <a:p>
          <a:endParaRPr lang="ru-RU"/>
        </a:p>
      </dgm:t>
    </dgm:pt>
    <dgm:pt modelId="{63D4D02E-49A7-4F7C-857B-4B497D1D6A95}" type="pres">
      <dgm:prSet presAssocID="{B026DDF7-B1E2-4292-8F4C-0CE4B75E7BE1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5D364DD2-24B8-4612-BDA4-B531612364E6}" type="pres">
      <dgm:prSet presAssocID="{542F3499-9099-414E-9414-6DAD80F24125}" presName="node" presStyleLbl="node1" presStyleIdx="2" presStyleCnt="5" custScaleX="161792" custRadScaleRad="125608" custRadScaleInc="-34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B7F4DB-F026-4526-86BF-902476F33B2A}" type="pres">
      <dgm:prSet presAssocID="{267A0A0C-0B99-4A02-B5BE-C0709914D0E0}" presName="parTrans" presStyleLbl="sibTrans2D1" presStyleIdx="3" presStyleCnt="5"/>
      <dgm:spPr/>
      <dgm:t>
        <a:bodyPr/>
        <a:lstStyle/>
        <a:p>
          <a:endParaRPr lang="ru-RU"/>
        </a:p>
      </dgm:t>
    </dgm:pt>
    <dgm:pt modelId="{F83138B7-F41E-4E2D-B082-FFE56E7DC82E}" type="pres">
      <dgm:prSet presAssocID="{267A0A0C-0B99-4A02-B5BE-C0709914D0E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C3E8C396-33AC-4A9E-9230-138497CCBAD4}" type="pres">
      <dgm:prSet presAssocID="{13BBE514-A020-460A-92D1-515D7237C013}" presName="node" presStyleLbl="node1" presStyleIdx="3" presStyleCnt="5" custScaleX="149990" custRadScaleRad="114791" custRadScaleInc="29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E5BFA-E407-402F-8E08-93FF8E56F051}" type="pres">
      <dgm:prSet presAssocID="{25CB1CE7-C190-4010-8572-AF477BED2692}" presName="parTrans" presStyleLbl="sibTrans2D1" presStyleIdx="4" presStyleCnt="5"/>
      <dgm:spPr/>
      <dgm:t>
        <a:bodyPr/>
        <a:lstStyle/>
        <a:p>
          <a:endParaRPr lang="ru-RU"/>
        </a:p>
      </dgm:t>
    </dgm:pt>
    <dgm:pt modelId="{AE3E071D-8B8E-4832-A62B-5A9905E75B0F}" type="pres">
      <dgm:prSet presAssocID="{25CB1CE7-C190-4010-8572-AF477BED2692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074E7F3A-31F1-432F-9C83-BC5A3973CC80}" type="pres">
      <dgm:prSet presAssocID="{7F2A6EBE-F4BE-4BE8-9BAD-F8FE7B90B769}" presName="node" presStyleLbl="node1" presStyleIdx="4" presStyleCnt="5" custScaleX="148710" custScaleY="90740" custRadScaleRad="108590" custRadScaleInc="3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82B9A7-249A-4D49-B501-A253F94D78AB}" type="presOf" srcId="{B80C4529-762F-4B2D-954F-2A8BB2417423}" destId="{29E15948-9DDE-4138-A64F-9533A9FD6CA9}" srcOrd="0" destOrd="0" presId="urn:microsoft.com/office/officeart/2005/8/layout/radial5"/>
    <dgm:cxn modelId="{B0259A40-86D1-466E-8697-2BF4EBA4FEBA}" type="presOf" srcId="{E2409A4B-AE81-48CC-8E85-2F018A2B3C3A}" destId="{464EE6C4-B9CE-4F12-8A00-F7134C696F85}" srcOrd="1" destOrd="0" presId="urn:microsoft.com/office/officeart/2005/8/layout/radial5"/>
    <dgm:cxn modelId="{001C4A7B-474F-4D47-A00B-AD62298344F4}" type="presOf" srcId="{434FF4D9-B9A6-4E9A-930F-4DD9A4CF3D69}" destId="{E83B3AAC-C679-47C0-82FF-71C1E4E592DA}" srcOrd="0" destOrd="0" presId="urn:microsoft.com/office/officeart/2005/8/layout/radial5"/>
    <dgm:cxn modelId="{884A6DC3-B779-476C-B3B0-457F812E843B}" type="presOf" srcId="{B026DDF7-B1E2-4292-8F4C-0CE4B75E7BE1}" destId="{63D4D02E-49A7-4F7C-857B-4B497D1D6A95}" srcOrd="1" destOrd="0" presId="urn:microsoft.com/office/officeart/2005/8/layout/radial5"/>
    <dgm:cxn modelId="{6932A443-1C11-49CC-9247-818366450B63}" type="presOf" srcId="{A83E0C03-0C23-4807-9C19-C4F6C184C233}" destId="{A88D259B-DC22-47DD-9907-05D788B6E0CC}" srcOrd="0" destOrd="0" presId="urn:microsoft.com/office/officeart/2005/8/layout/radial5"/>
    <dgm:cxn modelId="{802D1FB3-53CE-4B38-8AB7-F26575FB6FB3}" type="presOf" srcId="{267A0A0C-0B99-4A02-B5BE-C0709914D0E0}" destId="{F83138B7-F41E-4E2D-B082-FFE56E7DC82E}" srcOrd="1" destOrd="0" presId="urn:microsoft.com/office/officeart/2005/8/layout/radial5"/>
    <dgm:cxn modelId="{9B0BFECE-D1AA-433F-B4A4-46D9FD7DBE4C}" type="presOf" srcId="{7F2A6EBE-F4BE-4BE8-9BAD-F8FE7B90B769}" destId="{074E7F3A-31F1-432F-9C83-BC5A3973CC80}" srcOrd="0" destOrd="0" presId="urn:microsoft.com/office/officeart/2005/8/layout/radial5"/>
    <dgm:cxn modelId="{61B54E2B-6A75-4E9C-A939-DCAC8302B341}" type="presOf" srcId="{542F3499-9099-414E-9414-6DAD80F24125}" destId="{5D364DD2-24B8-4612-BDA4-B531612364E6}" srcOrd="0" destOrd="0" presId="urn:microsoft.com/office/officeart/2005/8/layout/radial5"/>
    <dgm:cxn modelId="{CD30D801-ACA7-4AD3-B654-16F3BECB20E4}" srcId="{B870E9DF-6925-451A-8C7A-3C449F7EDB46}" destId="{7F2A6EBE-F4BE-4BE8-9BAD-F8FE7B90B769}" srcOrd="4" destOrd="0" parTransId="{25CB1CE7-C190-4010-8572-AF477BED2692}" sibTransId="{8B1DFD8D-7F11-40B0-9DB2-E341F67BFAEB}"/>
    <dgm:cxn modelId="{DF47A24B-16EF-44D9-BD18-EF79D7A2DD86}" type="presOf" srcId="{B870E9DF-6925-451A-8C7A-3C449F7EDB46}" destId="{B6E7F3DC-2A32-44F1-9832-3D6E4D65C6C7}" srcOrd="0" destOrd="0" presId="urn:microsoft.com/office/officeart/2005/8/layout/radial5"/>
    <dgm:cxn modelId="{E9C06F5A-DCD6-45AF-A7CF-B85BC32FF1FF}" type="presOf" srcId="{267A0A0C-0B99-4A02-B5BE-C0709914D0E0}" destId="{33B7F4DB-F026-4526-86BF-902476F33B2A}" srcOrd="0" destOrd="0" presId="urn:microsoft.com/office/officeart/2005/8/layout/radial5"/>
    <dgm:cxn modelId="{96F7F3C9-67AE-4446-8B35-803A7AE61CA5}" srcId="{B870E9DF-6925-451A-8C7A-3C449F7EDB46}" destId="{542F3499-9099-414E-9414-6DAD80F24125}" srcOrd="2" destOrd="0" parTransId="{B026DDF7-B1E2-4292-8F4C-0CE4B75E7BE1}" sibTransId="{DA962063-3E9F-402C-8D68-4541060DA5B3}"/>
    <dgm:cxn modelId="{99CA25A8-F28F-41CA-8AB7-762EFC47C941}" srcId="{B870E9DF-6925-451A-8C7A-3C449F7EDB46}" destId="{13BBE514-A020-460A-92D1-515D7237C013}" srcOrd="3" destOrd="0" parTransId="{267A0A0C-0B99-4A02-B5BE-C0709914D0E0}" sibTransId="{30511FE7-AB3E-4E05-90C1-A17A7B02E3CE}"/>
    <dgm:cxn modelId="{4E80CCF4-A41B-4C38-B35E-898C6F50D41C}" type="presOf" srcId="{E2409A4B-AE81-48CC-8E85-2F018A2B3C3A}" destId="{D9A954E7-D00D-42BF-A52E-68B4B715D3D6}" srcOrd="0" destOrd="0" presId="urn:microsoft.com/office/officeart/2005/8/layout/radial5"/>
    <dgm:cxn modelId="{3EEC3067-64DC-4241-9F74-7E09CC9640FC}" type="presOf" srcId="{434FF4D9-B9A6-4E9A-930F-4DD9A4CF3D69}" destId="{5486F58D-2A16-42DC-9246-0A0268FFA1D1}" srcOrd="1" destOrd="0" presId="urn:microsoft.com/office/officeart/2005/8/layout/radial5"/>
    <dgm:cxn modelId="{8BEED209-42D3-4005-A307-CC9720B655A3}" type="presOf" srcId="{25CB1CE7-C190-4010-8572-AF477BED2692}" destId="{AE3E071D-8B8E-4832-A62B-5A9905E75B0F}" srcOrd="1" destOrd="0" presId="urn:microsoft.com/office/officeart/2005/8/layout/radial5"/>
    <dgm:cxn modelId="{161EAB01-AFAE-4EB9-BAF2-3349C79C9F9D}" type="presOf" srcId="{6BCF790C-2196-4919-9C44-3223710CF31C}" destId="{2360F205-60D3-4ED2-8316-4A477730F763}" srcOrd="0" destOrd="0" presId="urn:microsoft.com/office/officeart/2005/8/layout/radial5"/>
    <dgm:cxn modelId="{77483E86-9D55-46B6-A851-725371479060}" type="presOf" srcId="{13BBE514-A020-460A-92D1-515D7237C013}" destId="{C3E8C396-33AC-4A9E-9230-138497CCBAD4}" srcOrd="0" destOrd="0" presId="urn:microsoft.com/office/officeart/2005/8/layout/radial5"/>
    <dgm:cxn modelId="{41B3B64C-724D-4659-AC16-8AF601090A5D}" type="presOf" srcId="{25CB1CE7-C190-4010-8572-AF477BED2692}" destId="{D84E5BFA-E407-402F-8E08-93FF8E56F051}" srcOrd="0" destOrd="0" presId="urn:microsoft.com/office/officeart/2005/8/layout/radial5"/>
    <dgm:cxn modelId="{70EBDCAF-20E2-4C57-AD6F-2E113D67CAE4}" srcId="{A83E0C03-0C23-4807-9C19-C4F6C184C233}" destId="{B870E9DF-6925-451A-8C7A-3C449F7EDB46}" srcOrd="0" destOrd="0" parTransId="{0B201FCF-9B3B-4C69-9A3D-18DC69DB9BD9}" sibTransId="{5D759BEC-0FC2-4250-86DE-20CCA18E5F49}"/>
    <dgm:cxn modelId="{F16683E5-6980-4EA9-89CE-5A298E007036}" srcId="{B870E9DF-6925-451A-8C7A-3C449F7EDB46}" destId="{6BCF790C-2196-4919-9C44-3223710CF31C}" srcOrd="0" destOrd="0" parTransId="{434FF4D9-B9A6-4E9A-930F-4DD9A4CF3D69}" sibTransId="{C69596A1-E053-4E07-AEB1-754E1186B1BD}"/>
    <dgm:cxn modelId="{43A5CB96-C75D-4EE4-9148-3449DF2C88F0}" type="presOf" srcId="{B026DDF7-B1E2-4292-8F4C-0CE4B75E7BE1}" destId="{16E84074-08E1-4CD2-B921-5689C92D666D}" srcOrd="0" destOrd="0" presId="urn:microsoft.com/office/officeart/2005/8/layout/radial5"/>
    <dgm:cxn modelId="{5DC80B33-C5EE-419B-ADEE-6E68951FFB18}" srcId="{B870E9DF-6925-451A-8C7A-3C449F7EDB46}" destId="{B80C4529-762F-4B2D-954F-2A8BB2417423}" srcOrd="1" destOrd="0" parTransId="{E2409A4B-AE81-48CC-8E85-2F018A2B3C3A}" sibTransId="{464E84C2-EB6C-4011-BC28-73B736820844}"/>
    <dgm:cxn modelId="{3A2F7710-9C9D-4704-A9BA-16DBE2D4EC7F}" type="presParOf" srcId="{A88D259B-DC22-47DD-9907-05D788B6E0CC}" destId="{B6E7F3DC-2A32-44F1-9832-3D6E4D65C6C7}" srcOrd="0" destOrd="0" presId="urn:microsoft.com/office/officeart/2005/8/layout/radial5"/>
    <dgm:cxn modelId="{2E136246-B741-4971-95E0-2C1DBB56A937}" type="presParOf" srcId="{A88D259B-DC22-47DD-9907-05D788B6E0CC}" destId="{E83B3AAC-C679-47C0-82FF-71C1E4E592DA}" srcOrd="1" destOrd="0" presId="urn:microsoft.com/office/officeart/2005/8/layout/radial5"/>
    <dgm:cxn modelId="{579AA31A-B1EC-4075-86A6-58565FC01D28}" type="presParOf" srcId="{E83B3AAC-C679-47C0-82FF-71C1E4E592DA}" destId="{5486F58D-2A16-42DC-9246-0A0268FFA1D1}" srcOrd="0" destOrd="0" presId="urn:microsoft.com/office/officeart/2005/8/layout/radial5"/>
    <dgm:cxn modelId="{2F6A8B44-F1B4-45A7-9716-AD29773B97E8}" type="presParOf" srcId="{A88D259B-DC22-47DD-9907-05D788B6E0CC}" destId="{2360F205-60D3-4ED2-8316-4A477730F763}" srcOrd="2" destOrd="0" presId="urn:microsoft.com/office/officeart/2005/8/layout/radial5"/>
    <dgm:cxn modelId="{62E0BBD0-AFC2-4FD9-8B88-B46683409535}" type="presParOf" srcId="{A88D259B-DC22-47DD-9907-05D788B6E0CC}" destId="{D9A954E7-D00D-42BF-A52E-68B4B715D3D6}" srcOrd="3" destOrd="0" presId="urn:microsoft.com/office/officeart/2005/8/layout/radial5"/>
    <dgm:cxn modelId="{28995AB2-5D04-4430-8AE9-04D947815D22}" type="presParOf" srcId="{D9A954E7-D00D-42BF-A52E-68B4B715D3D6}" destId="{464EE6C4-B9CE-4F12-8A00-F7134C696F85}" srcOrd="0" destOrd="0" presId="urn:microsoft.com/office/officeart/2005/8/layout/radial5"/>
    <dgm:cxn modelId="{25E887E3-490B-48CF-93CC-635497EA9E83}" type="presParOf" srcId="{A88D259B-DC22-47DD-9907-05D788B6E0CC}" destId="{29E15948-9DDE-4138-A64F-9533A9FD6CA9}" srcOrd="4" destOrd="0" presId="urn:microsoft.com/office/officeart/2005/8/layout/radial5"/>
    <dgm:cxn modelId="{64FE524C-BB6D-403D-834E-21A9423CA984}" type="presParOf" srcId="{A88D259B-DC22-47DD-9907-05D788B6E0CC}" destId="{16E84074-08E1-4CD2-B921-5689C92D666D}" srcOrd="5" destOrd="0" presId="urn:microsoft.com/office/officeart/2005/8/layout/radial5"/>
    <dgm:cxn modelId="{0F4225CD-AD46-4B5F-9864-F20B4DE09DDF}" type="presParOf" srcId="{16E84074-08E1-4CD2-B921-5689C92D666D}" destId="{63D4D02E-49A7-4F7C-857B-4B497D1D6A95}" srcOrd="0" destOrd="0" presId="urn:microsoft.com/office/officeart/2005/8/layout/radial5"/>
    <dgm:cxn modelId="{9C064BC3-151D-4600-AD03-1A25354C8FCF}" type="presParOf" srcId="{A88D259B-DC22-47DD-9907-05D788B6E0CC}" destId="{5D364DD2-24B8-4612-BDA4-B531612364E6}" srcOrd="6" destOrd="0" presId="urn:microsoft.com/office/officeart/2005/8/layout/radial5"/>
    <dgm:cxn modelId="{BC36BB20-4624-4173-8F5E-D27D621A951B}" type="presParOf" srcId="{A88D259B-DC22-47DD-9907-05D788B6E0CC}" destId="{33B7F4DB-F026-4526-86BF-902476F33B2A}" srcOrd="7" destOrd="0" presId="urn:microsoft.com/office/officeart/2005/8/layout/radial5"/>
    <dgm:cxn modelId="{3613B1BE-937A-4D9F-9CE4-65FD7B428B27}" type="presParOf" srcId="{33B7F4DB-F026-4526-86BF-902476F33B2A}" destId="{F83138B7-F41E-4E2D-B082-FFE56E7DC82E}" srcOrd="0" destOrd="0" presId="urn:microsoft.com/office/officeart/2005/8/layout/radial5"/>
    <dgm:cxn modelId="{B8E7F8BB-84E3-4CC3-91C3-BE4C28C1F704}" type="presParOf" srcId="{A88D259B-DC22-47DD-9907-05D788B6E0CC}" destId="{C3E8C396-33AC-4A9E-9230-138497CCBAD4}" srcOrd="8" destOrd="0" presId="urn:microsoft.com/office/officeart/2005/8/layout/radial5"/>
    <dgm:cxn modelId="{E5B01F59-2747-4728-926E-95616F73C45A}" type="presParOf" srcId="{A88D259B-DC22-47DD-9907-05D788B6E0CC}" destId="{D84E5BFA-E407-402F-8E08-93FF8E56F051}" srcOrd="9" destOrd="0" presId="urn:microsoft.com/office/officeart/2005/8/layout/radial5"/>
    <dgm:cxn modelId="{31CE7C8B-F4AC-4411-8EB9-EBC50E0D8D1F}" type="presParOf" srcId="{D84E5BFA-E407-402F-8E08-93FF8E56F051}" destId="{AE3E071D-8B8E-4832-A62B-5A9905E75B0F}" srcOrd="0" destOrd="0" presId="urn:microsoft.com/office/officeart/2005/8/layout/radial5"/>
    <dgm:cxn modelId="{04AFFB00-212F-4553-A260-30A555C3B1E0}" type="presParOf" srcId="{A88D259B-DC22-47DD-9907-05D788B6E0CC}" destId="{074E7F3A-31F1-432F-9C83-BC5A3973CC80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7F3DC-2A32-44F1-9832-3D6E4D65C6C7}">
      <dsp:nvSpPr>
        <dsp:cNvPr id="0" name=""/>
        <dsp:cNvSpPr/>
      </dsp:nvSpPr>
      <dsp:spPr>
        <a:xfrm>
          <a:off x="2952399" y="2304354"/>
          <a:ext cx="1283224" cy="12972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j-lt"/>
            </a:rPr>
            <a:t>Развитие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j-lt"/>
            </a:rPr>
            <a:t>Мелкой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j-lt"/>
            </a:rPr>
            <a:t>моторики</a:t>
          </a:r>
          <a:endParaRPr lang="ru-RU" sz="1600" kern="1200" dirty="0">
            <a:latin typeface="+mj-lt"/>
          </a:endParaRPr>
        </a:p>
      </dsp:txBody>
      <dsp:txXfrm>
        <a:off x="3140323" y="2494328"/>
        <a:ext cx="907376" cy="917276"/>
      </dsp:txXfrm>
    </dsp:sp>
    <dsp:sp modelId="{E83B3AAC-C679-47C0-82FF-71C1E4E592DA}">
      <dsp:nvSpPr>
        <dsp:cNvPr id="0" name=""/>
        <dsp:cNvSpPr/>
      </dsp:nvSpPr>
      <dsp:spPr>
        <a:xfrm rot="16276933">
          <a:off x="3401249" y="1644642"/>
          <a:ext cx="432253" cy="528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3464636" y="1815233"/>
        <a:ext cx="302577" cy="317309"/>
      </dsp:txXfrm>
    </dsp:sp>
    <dsp:sp modelId="{2360F205-60D3-4ED2-8316-4A477730F763}">
      <dsp:nvSpPr>
        <dsp:cNvPr id="0" name=""/>
        <dsp:cNvSpPr/>
      </dsp:nvSpPr>
      <dsp:spPr>
        <a:xfrm>
          <a:off x="2418639" y="49208"/>
          <a:ext cx="2448501" cy="144000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chemeClr val="bg1"/>
              </a:solidFill>
              <a:latin typeface="+mj-lt"/>
            </a:rPr>
            <a:t>Биоэнергопластика</a:t>
          </a:r>
          <a:endParaRPr lang="ru-RU" sz="1600" kern="1200" dirty="0">
            <a:solidFill>
              <a:schemeClr val="bg1"/>
            </a:solidFill>
            <a:latin typeface="+mj-lt"/>
          </a:endParaRPr>
        </a:p>
      </dsp:txBody>
      <dsp:txXfrm>
        <a:off x="2777214" y="260092"/>
        <a:ext cx="1731351" cy="1018236"/>
      </dsp:txXfrm>
    </dsp:sp>
    <dsp:sp modelId="{D9A954E7-D00D-42BF-A52E-68B4B715D3D6}">
      <dsp:nvSpPr>
        <dsp:cNvPr id="0" name=""/>
        <dsp:cNvSpPr/>
      </dsp:nvSpPr>
      <dsp:spPr>
        <a:xfrm rot="20623142">
          <a:off x="4373343" y="2398054"/>
          <a:ext cx="430574" cy="528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375933" y="2521930"/>
        <a:ext cx="301402" cy="317309"/>
      </dsp:txXfrm>
    </dsp:sp>
    <dsp:sp modelId="{29E15948-9DDE-4138-A64F-9533A9FD6CA9}">
      <dsp:nvSpPr>
        <dsp:cNvPr id="0" name=""/>
        <dsp:cNvSpPr/>
      </dsp:nvSpPr>
      <dsp:spPr>
        <a:xfrm>
          <a:off x="4878883" y="1512164"/>
          <a:ext cx="2336354" cy="144873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chemeClr val="bg1"/>
              </a:solidFill>
              <a:latin typeface="+mj-lt"/>
            </a:rPr>
            <a:t>кинезиология</a:t>
          </a:r>
          <a:endParaRPr lang="ru-RU" sz="1600" kern="1200" dirty="0">
            <a:solidFill>
              <a:schemeClr val="bg1"/>
            </a:solidFill>
            <a:latin typeface="+mj-lt"/>
          </a:endParaRPr>
        </a:p>
      </dsp:txBody>
      <dsp:txXfrm>
        <a:off x="5221034" y="1724326"/>
        <a:ext cx="1652052" cy="1024406"/>
      </dsp:txXfrm>
    </dsp:sp>
    <dsp:sp modelId="{16E84074-08E1-4CD2-B921-5689C92D666D}">
      <dsp:nvSpPr>
        <dsp:cNvPr id="0" name=""/>
        <dsp:cNvSpPr/>
      </dsp:nvSpPr>
      <dsp:spPr>
        <a:xfrm rot="2442907">
          <a:off x="4195499" y="3457177"/>
          <a:ext cx="583312" cy="528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214699" y="3511201"/>
        <a:ext cx="424658" cy="317309"/>
      </dsp:txXfrm>
    </dsp:sp>
    <dsp:sp modelId="{5D364DD2-24B8-4612-BDA4-B531612364E6}">
      <dsp:nvSpPr>
        <dsp:cNvPr id="0" name=""/>
        <dsp:cNvSpPr/>
      </dsp:nvSpPr>
      <dsp:spPr>
        <a:xfrm>
          <a:off x="4392495" y="3945292"/>
          <a:ext cx="2516566" cy="155543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chemeClr val="bg1"/>
              </a:solidFill>
              <a:latin typeface="+mj-lt"/>
            </a:rPr>
            <a:t>Самомассаж</a:t>
          </a:r>
          <a:r>
            <a:rPr lang="ru-RU" sz="1600" kern="1200" dirty="0" smtClean="0">
              <a:solidFill>
                <a:schemeClr val="bg1"/>
              </a:solidFill>
              <a:latin typeface="+mj-lt"/>
            </a:rPr>
            <a:t> рук</a:t>
          </a:r>
          <a:endParaRPr lang="ru-RU" sz="1600" kern="1200" dirty="0">
            <a:solidFill>
              <a:schemeClr val="bg1"/>
            </a:solidFill>
            <a:latin typeface="+mj-lt"/>
          </a:endParaRPr>
        </a:p>
      </dsp:txBody>
      <dsp:txXfrm>
        <a:off x="4761038" y="4173080"/>
        <a:ext cx="1779480" cy="1099857"/>
      </dsp:txXfrm>
    </dsp:sp>
    <dsp:sp modelId="{33B7F4DB-F026-4526-86BF-902476F33B2A}">
      <dsp:nvSpPr>
        <dsp:cNvPr id="0" name=""/>
        <dsp:cNvSpPr/>
      </dsp:nvSpPr>
      <dsp:spPr>
        <a:xfrm rot="8216561">
          <a:off x="2563048" y="3428069"/>
          <a:ext cx="479014" cy="528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2687400" y="3484783"/>
        <a:ext cx="335310" cy="317309"/>
      </dsp:txXfrm>
    </dsp:sp>
    <dsp:sp modelId="{C3E8C396-33AC-4A9E-9230-138497CCBAD4}">
      <dsp:nvSpPr>
        <dsp:cNvPr id="0" name=""/>
        <dsp:cNvSpPr/>
      </dsp:nvSpPr>
      <dsp:spPr>
        <a:xfrm>
          <a:off x="618425" y="3865639"/>
          <a:ext cx="2332994" cy="155543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5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5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+mj-lt"/>
            </a:rPr>
            <a:t>Пальчиковая гимнастика</a:t>
          </a:r>
          <a:endParaRPr lang="ru-RU" sz="1600" kern="1200" dirty="0">
            <a:solidFill>
              <a:schemeClr val="bg1"/>
            </a:solidFill>
            <a:latin typeface="+mj-lt"/>
          </a:endParaRPr>
        </a:p>
      </dsp:txBody>
      <dsp:txXfrm>
        <a:off x="960084" y="4093427"/>
        <a:ext cx="1649676" cy="1099857"/>
      </dsp:txXfrm>
    </dsp:sp>
    <dsp:sp modelId="{D84E5BFA-E407-402F-8E08-93FF8E56F051}">
      <dsp:nvSpPr>
        <dsp:cNvPr id="0" name=""/>
        <dsp:cNvSpPr/>
      </dsp:nvSpPr>
      <dsp:spPr>
        <a:xfrm rot="11998044">
          <a:off x="2511702" y="2359225"/>
          <a:ext cx="351823" cy="528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2614077" y="2483015"/>
        <a:ext cx="246276" cy="317309"/>
      </dsp:txXfrm>
    </dsp:sp>
    <dsp:sp modelId="{074E7F3A-31F1-432F-9C83-BC5A3973CC80}">
      <dsp:nvSpPr>
        <dsp:cNvPr id="0" name=""/>
        <dsp:cNvSpPr/>
      </dsp:nvSpPr>
      <dsp:spPr>
        <a:xfrm>
          <a:off x="216035" y="1440161"/>
          <a:ext cx="2313084" cy="141140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6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6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+mj-lt"/>
            </a:rPr>
            <a:t>Упражнения с предметами</a:t>
          </a:r>
          <a:endParaRPr lang="ru-RU" sz="1600" kern="1200" dirty="0">
            <a:solidFill>
              <a:schemeClr val="bg1"/>
            </a:solidFill>
            <a:latin typeface="+mj-lt"/>
          </a:endParaRPr>
        </a:p>
      </dsp:txBody>
      <dsp:txXfrm>
        <a:off x="554778" y="1646856"/>
        <a:ext cx="1635598" cy="998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D89D2-77DE-4837-B701-748C5ED022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443E1-7579-4489-89B9-2A90E1505F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BB063-C9E5-4617-96FD-6E85C89A4E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78EFA-22F1-4EFE-8A7E-48E4DA6274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7B092-0A55-4542-8E08-ABF34AA91C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42952-1E8F-4133-B8C1-ECF5E61B45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8C8BC-5AE4-49DB-883E-C6FA076652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57E32-E5EF-4690-98C5-CB6B34B839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20125-8F39-48A4-B46A-D96EA3A612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0F121-5DF0-4116-B43B-EA103AE9B8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19DCA-97D5-41DC-AD75-85BDC8DE4A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F3875-AABB-495F-980E-654C4A7CFF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D57B5-8091-4280-BAF1-D2C1BB4C8E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97140-C8AB-4001-951D-D598FFA6C0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C4470-69D4-491A-AECC-8D01162055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1242E-4936-4123-82D6-36636EE3DD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75247-D6B9-4613-A4B8-CE929F56FE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A75FC-947B-41E0-9B66-C9889106F2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5CA0C-BE07-44F6-9F14-A627DD39F6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2FBB1-6A6F-4B1B-93ED-F461612F17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173CD-2488-42E8-A645-22D14729E9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8760C-84AA-411F-861C-579C04C431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2D65B-BD2A-4EE4-90AF-C55FFBBCFA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47158-AF6B-4FB2-B821-E5DD70D9A7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77C00-12B4-4A98-8DA3-2B14D831BE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5B61D-DC00-4386-A196-585FEB69F5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EDE53-2614-454F-8FC6-B4B3969A9B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700FC-91E4-4031-82A2-253B61BFF9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AF5C1-4968-4DCD-BBD4-EA487EF40A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67730-248B-4704-8778-7B3BE63C90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30666-C32D-4930-BBAB-2A050D02D8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172AA-B636-4A06-8B62-8D81B16B0C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315E1-C00E-42C9-8005-CF3C26AD47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D22AA-872D-4AF3-A7E6-44234A0938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110E7-7B55-4723-8B6C-5CA738D3D9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F8244-3BEB-4CE9-85E4-484A7CD97B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A4CF4-1799-48CD-BAAD-98D8DC7B4C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39437-DC1F-439E-AB44-450C45CAA8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C6C07-87BF-479B-B865-D1E8FB14CC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700FC-91E4-4031-82A2-253B61BFF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825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AF5C1-4968-4DCD-BBD4-EA487EF40A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039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67730-248B-4704-8778-7B3BE63C90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777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30666-C32D-4930-BBAB-2A050D02D8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594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172AA-B636-4A06-8B62-8D81B16B0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97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4F7F2-121D-4052-91B5-E76251DBA6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315E1-C00E-42C9-8005-CF3C26AD4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250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110E7-7B55-4723-8B6C-5CA738D3D9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140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F8244-3BEB-4CE9-85E4-484A7CD97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367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A4CF4-1799-48CD-BAAD-98D8DC7B4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881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39437-DC1F-439E-AB44-450C45CAA8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121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C6C07-87BF-479B-B865-D1E8FB14CC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37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EBBC9-809A-4A46-8E1E-B9C68AEA35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DB306-CC18-45EA-8D7D-79D2A6D384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2FAA5-0DEF-4842-BB93-9222A2EB77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963C9-3C71-45BB-AE94-D9CF7DC36F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303F07-99C0-414F-BA7F-5C4267F0129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8A040A-555D-4F22-B5D3-109DACCEE4A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A29C2D-915B-4F95-93C2-6669519107C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5FC90E-3343-4CA6-9A0E-72AA2488F37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303F07-99C0-414F-BA7F-5C4267F012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Рисунок 6" descr="ладонь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14001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124744"/>
            <a:ext cx="7772400" cy="2743218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chemeClr val="accent6">
                    <a:lumMod val="50000"/>
                  </a:schemeClr>
                </a:solidFill>
                <a:latin typeface="Ampir Deco" pitchFamily="2" charset="0"/>
              </a:rPr>
              <a:t>РАЗВИТИЕ МЕЛКОЙ МОТОРИКИ </a:t>
            </a:r>
            <a:br>
              <a:rPr lang="ru-RU" sz="5400" b="1" i="1" dirty="0" smtClean="0">
                <a:solidFill>
                  <a:schemeClr val="accent6">
                    <a:lumMod val="50000"/>
                  </a:schemeClr>
                </a:solidFill>
                <a:latin typeface="Ampir Deco" pitchFamily="2" charset="0"/>
              </a:rPr>
            </a:br>
            <a:r>
              <a:rPr lang="ru-RU" sz="5400" b="1" i="1" dirty="0" smtClean="0">
                <a:solidFill>
                  <a:schemeClr val="accent6">
                    <a:lumMod val="50000"/>
                  </a:schemeClr>
                </a:solidFill>
                <a:latin typeface="Ampir Deco" pitchFamily="2" charset="0"/>
              </a:rPr>
              <a:t>у дошкольников </a:t>
            </a:r>
            <a:endParaRPr lang="ru-RU" sz="5400" b="1" i="1" dirty="0">
              <a:solidFill>
                <a:schemeClr val="accent6">
                  <a:lumMod val="50000"/>
                </a:schemeClr>
              </a:solidFill>
              <a:latin typeface="Ampir Deco" pitchFamily="2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8926" y="4293096"/>
            <a:ext cx="4843474" cy="1345704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«Руки ребёнка – это его глаза.»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09463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accent2"/>
                </a:solidFill>
              </a:rPr>
              <a:t>Выкладывание фигур </a:t>
            </a:r>
            <a:br>
              <a:rPr lang="ru-RU" sz="3600" b="1" i="1" dirty="0" smtClean="0">
                <a:solidFill>
                  <a:schemeClr val="accent2"/>
                </a:solidFill>
              </a:rPr>
            </a:br>
            <a:r>
              <a:rPr lang="ru-RU" sz="3600" b="1" i="1" dirty="0" smtClean="0">
                <a:solidFill>
                  <a:schemeClr val="accent2"/>
                </a:solidFill>
              </a:rPr>
              <a:t>из счётных палочек</a:t>
            </a:r>
            <a:endParaRPr lang="ru-RU" sz="3600" b="1" i="1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C:\Users\Светлана\Pictures\фото моторика\DSC_31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038600" cy="2837735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ветлана\Pictures\фото моторика\DSC_46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92896"/>
            <a:ext cx="4320000" cy="3476511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597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accent2"/>
                </a:solidFill>
              </a:rPr>
              <a:t>Игры-шнуровки</a:t>
            </a:r>
            <a:endParaRPr lang="ru-RU" sz="3600" b="1" i="1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C:\Users\Светлана\Pictures\фото моторика\DSC_4125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3780000" cy="2375984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Светлана\Pictures\фото моторика\DSC_46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55453"/>
            <a:ext cx="2520280" cy="3611302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Светлана\Pictures\фото моторика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66439"/>
            <a:ext cx="2880320" cy="2627418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005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25487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Игры «Весёлые шаги» и </a:t>
            </a:r>
            <a:r>
              <a:rPr lang="ru-RU" b="1" dirty="0" err="1" smtClean="0">
                <a:solidFill>
                  <a:schemeClr val="accent2"/>
                </a:solidFill>
              </a:rPr>
              <a:t>резиночки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Users\Светлана\Pictures\фото моторика\Новая папка\DSC_46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2520000" cy="2806293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ветлана\Pictures\фото моторика\Новая папка\DSC_46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92696"/>
            <a:ext cx="2520000" cy="2952797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ветлана\Pictures\фото моторика\DSC_41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80704"/>
            <a:ext cx="2520000" cy="2191854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ветлана\Pictures\фото моторика\DSC_41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184" y="3861048"/>
            <a:ext cx="3240000" cy="2160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278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442" y="116632"/>
            <a:ext cx="8229600" cy="86950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«Пальчиковый театр»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5122" name="Picture 2" descr="C:\Users\Светлана\Pictures\фото моторика\DSC_17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85821"/>
            <a:ext cx="381987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ветлана\Pictures\фото моторика\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46658"/>
            <a:ext cx="37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Светлана\Pictures\фото моторика\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37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085527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chemeClr val="accent2"/>
                </a:solidFill>
              </a:rPr>
              <a:t>Самомассаж</a:t>
            </a:r>
            <a:r>
              <a:rPr lang="ru-RU" sz="3200" b="1" dirty="0" smtClean="0">
                <a:solidFill>
                  <a:schemeClr val="accent2"/>
                </a:solidFill>
              </a:rPr>
              <a:t> различными предметами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pic>
        <p:nvPicPr>
          <p:cNvPr id="5" name="Содержимое 4" descr="DSCF0962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124744"/>
            <a:ext cx="3361690" cy="2520000"/>
          </a:xfrm>
          <a:prstGeom prst="roundRect">
            <a:avLst>
              <a:gd name="adj" fmla="val 8594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6" name="Picture 2" descr="C:\Users\Светлана\Pictures\фото моторика\DSC_46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06" y="3429000"/>
            <a:ext cx="3396561" cy="252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7" name="Picture 3" descr="C:\Users\Светлана\Pictures\фото моторика\DSC_46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3631653" cy="252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614041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accent2"/>
                </a:solidFill>
              </a:rPr>
              <a:t>Игры с песком </a:t>
            </a:r>
            <a:endParaRPr lang="ru-RU" sz="5400" b="1" dirty="0">
              <a:solidFill>
                <a:schemeClr val="accent2"/>
              </a:solidFill>
            </a:endParaRPr>
          </a:p>
        </p:txBody>
      </p:sp>
      <p:pic>
        <p:nvPicPr>
          <p:cNvPr id="4099" name="Picture 3" descr="C:\Users\Светлана\Pictures\песок\DSC_41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04864"/>
            <a:ext cx="4320000" cy="288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Песочные фантазии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Users\Светлана\Pictures\песок\DSC_41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10255"/>
            <a:ext cx="3013754" cy="2520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ветлана\Pictures\песок\DSC_41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08720"/>
            <a:ext cx="2936154" cy="2520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ветлана\Pictures\песок\DSC_41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4" y="3284984"/>
            <a:ext cx="3333229" cy="2520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7422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Pictures\песок\DSC_41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48680"/>
            <a:ext cx="4497039" cy="2520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ветлана\Pictures\песок\DSC_41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3704863" cy="2520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Светлана\Pictures\песок\DSC_41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01008"/>
            <a:ext cx="3351027" cy="2520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38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Страна  Оригами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chemeClr val="accent2"/>
                </a:solidFill>
                <a:latin typeface="Arial"/>
                <a:ea typeface="Times New Roman"/>
              </a:rPr>
              <a:t>Систематические занятия с ребёнком оригами – залог успешной подготовки его к обучению в школе.</a:t>
            </a:r>
            <a:endParaRPr lang="ru-RU" sz="2800" b="1" dirty="0">
              <a:solidFill>
                <a:schemeClr val="accent2"/>
              </a:solidFill>
              <a:latin typeface="Times New Roman"/>
              <a:ea typeface="Times New Roman"/>
            </a:endParaRPr>
          </a:p>
          <a:p>
            <a:endParaRPr lang="ru-RU" sz="2800" dirty="0"/>
          </a:p>
        </p:txBody>
      </p:sp>
      <p:pic>
        <p:nvPicPr>
          <p:cNvPr id="3074" name="Picture 2" descr="C:\Users\Светлана\Pictures\занятия ручной труд\DSC_2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92896"/>
            <a:ext cx="3107487" cy="2520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Светлана\Pictures\занятия ручной труд\фото мир\фото мир\DSC_06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3790172" cy="2520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7846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Светлана\Pictures\работы детей\DSC_41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2700000" cy="1800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Светлана\Pictures\работы детей\DSC_41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2700000" cy="1800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Светлана\Pictures\работы детей\DSC_41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04864"/>
            <a:ext cx="2700000" cy="1800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Светлана\Pictures\работы детей\DSC_41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64" y="2183469"/>
            <a:ext cx="2700000" cy="1800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Светлана\Pictures\работы детей\DSC_41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04864"/>
            <a:ext cx="2700000" cy="1800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Светлана\Pictures\работы детей\DSC_416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86548"/>
            <a:ext cx="2700000" cy="1800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Светлана\Pictures\работы детей\DSC_417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86876"/>
            <a:ext cx="2700000" cy="1800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700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	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Доказано, что развитие руки находится в тесной связи с развитием речи и мышления ребенка. Поэтому работа по развитию мелкой моторики должна начинаться задолго до поступления ребенка в школу. 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492896"/>
            <a:ext cx="7772400" cy="101873"/>
          </a:xfrm>
        </p:spPr>
        <p:txBody>
          <a:bodyPr/>
          <a:lstStyle/>
          <a:p>
            <a:r>
              <a:rPr lang="ru-RU" sz="3600" dirty="0">
                <a:solidFill>
                  <a:schemeClr val="accent2"/>
                </a:solidFill>
                <a:ea typeface="Calibri"/>
                <a:cs typeface="Times New Roman"/>
              </a:rPr>
              <a:t>Аристотель подчеркивал, </a:t>
            </a:r>
            <a:r>
              <a:rPr lang="ru-RU" sz="3600" dirty="0" smtClean="0">
                <a:solidFill>
                  <a:schemeClr val="accent2"/>
                </a:solidFill>
                <a:ea typeface="Calibri"/>
                <a:cs typeface="Times New Roman"/>
              </a:rPr>
              <a:t>что</a:t>
            </a:r>
            <a:r>
              <a:rPr lang="en-US" sz="3600" dirty="0" smtClean="0">
                <a:solidFill>
                  <a:schemeClr val="accent2"/>
                </a:solidFill>
                <a:ea typeface="Calibri"/>
                <a:cs typeface="Times New Roman"/>
              </a:rPr>
              <a:t>      </a:t>
            </a:r>
            <a:r>
              <a:rPr lang="ru-RU" sz="3600" dirty="0" smtClean="0">
                <a:solidFill>
                  <a:schemeClr val="accent2"/>
                </a:solidFill>
                <a:ea typeface="Calibri"/>
                <a:cs typeface="Times New Roman"/>
              </a:rPr>
              <a:t> </a:t>
            </a:r>
            <a:r>
              <a:rPr lang="ru-RU" sz="4000" b="1" dirty="0">
                <a:solidFill>
                  <a:schemeClr val="accent2"/>
                </a:solidFill>
                <a:ea typeface="Calibri"/>
                <a:cs typeface="Times New Roman"/>
              </a:rPr>
              <a:t>"Рука-это инструмент всех инструментов</a:t>
            </a:r>
            <a:r>
              <a:rPr lang="ru-RU" sz="4000" dirty="0" smtClean="0">
                <a:solidFill>
                  <a:schemeClr val="accent2"/>
                </a:solidFill>
                <a:ea typeface="Calibri"/>
                <a:cs typeface="Times New Roman"/>
              </a:rPr>
              <a:t>",</a:t>
            </a:r>
            <a:r>
              <a:rPr lang="en-US" sz="4000" dirty="0" smtClean="0">
                <a:solidFill>
                  <a:schemeClr val="accent2"/>
                </a:solidFill>
                <a:ea typeface="Calibri"/>
                <a:cs typeface="Times New Roman"/>
              </a:rPr>
              <a:t>                              </a:t>
            </a:r>
            <a:r>
              <a:rPr lang="ru-RU" sz="4000" dirty="0" smtClean="0">
                <a:solidFill>
                  <a:schemeClr val="accent2"/>
                </a:solidFill>
                <a:ea typeface="Calibri"/>
                <a:cs typeface="Times New Roman"/>
              </a:rPr>
              <a:t> </a:t>
            </a:r>
            <a:r>
              <a:rPr lang="ru-RU" sz="3600" dirty="0">
                <a:solidFill>
                  <a:schemeClr val="accent2"/>
                </a:solidFill>
                <a:ea typeface="Calibri"/>
                <a:cs typeface="Times New Roman"/>
              </a:rPr>
              <a:t>подразумевая под этим взаимосвязь руки с мыслительными </a:t>
            </a:r>
            <a:r>
              <a:rPr lang="ru-RU" sz="3600" dirty="0" smtClean="0">
                <a:solidFill>
                  <a:schemeClr val="accent2"/>
                </a:solidFill>
                <a:ea typeface="Calibri"/>
                <a:cs typeface="Times New Roman"/>
              </a:rPr>
              <a:t>особенностями</a:t>
            </a:r>
            <a:r>
              <a:rPr lang="ru-RU" sz="4000" dirty="0" smtClean="0">
                <a:solidFill>
                  <a:schemeClr val="accent2"/>
                </a:solidFill>
                <a:ea typeface="Calibri"/>
                <a:cs typeface="Times New Roman"/>
              </a:rPr>
              <a:t>.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509120"/>
            <a:ext cx="7632848" cy="1129680"/>
          </a:xfrm>
        </p:spPr>
        <p:txBody>
          <a:bodyPr/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    </a:t>
            </a:r>
            <a:r>
              <a:rPr lang="ru-RU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Нужно </a:t>
            </a:r>
            <a:r>
              <a:rPr lang="ru-RU" dirty="0">
                <a:solidFill>
                  <a:schemeClr val="accent2"/>
                </a:solidFill>
                <a:latin typeface="Times New Roman"/>
                <a:ea typeface="Times New Roman"/>
              </a:rPr>
              <a:t>помнить, </a:t>
            </a:r>
            <a:r>
              <a:rPr lang="ru-RU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что</a:t>
            </a:r>
            <a:r>
              <a:rPr lang="en-US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чем </a:t>
            </a:r>
            <a:r>
              <a:rPr lang="ru-RU" b="1" dirty="0">
                <a:solidFill>
                  <a:schemeClr val="accent2"/>
                </a:solidFill>
                <a:latin typeface="Times New Roman"/>
                <a:ea typeface="Times New Roman"/>
              </a:rPr>
              <a:t>«умнее» 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     </a:t>
            </a:r>
            <a:r>
              <a:rPr lang="ru-RU" b="1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руки</a:t>
            </a:r>
            <a:r>
              <a:rPr lang="ru-RU" b="1" dirty="0">
                <a:solidFill>
                  <a:schemeClr val="accent2"/>
                </a:solidFill>
                <a:latin typeface="Times New Roman"/>
                <a:ea typeface="Times New Roman"/>
              </a:rPr>
              <a:t>, тем умнее ребенок.</a:t>
            </a:r>
            <a:endParaRPr lang="ru-RU" sz="2800" dirty="0">
              <a:solidFill>
                <a:schemeClr val="accent2"/>
              </a:solidFill>
              <a:latin typeface="Times New Roman"/>
              <a:ea typeface="Times New Roman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18295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39389525"/>
              </p:ext>
            </p:extLst>
          </p:nvPr>
        </p:nvGraphicFramePr>
        <p:xfrm>
          <a:off x="1115616" y="404664"/>
          <a:ext cx="721523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204610"/>
            <a:ext cx="842968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радиционные и нетрадиционные формы работы для развития мелкой моторики рук.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800" b="1" i="1" u="sng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Традиционные</a:t>
            </a:r>
            <a:r>
              <a:rPr kumimoji="0" lang="en-US" sz="18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1800" b="1" i="1" u="sng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Самомассаж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кистей и пальцев рук;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Игры с пальчиками с речевым сопровождением;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Пальчиковая гимнастика без речевого сопровождения;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Графические упражнения: штриховка, дорисовка картинки, графический диктант, соединение по точкам, продолжение ряда;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Предметная деятельность: игры с бумагой, пластилином, песком, водой, рисование мелками;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Игры: мозаика, конструкторы, шнуровки,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пазлы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пирамидки, волчок и т.д.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Кукольные театры: пальчиковый,  перчаточный, театр теней;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Игры на развитие тактильного восприятия: «Гладкий – шершавый», «Найди такой же на ощупь», «Чудесный мешочек».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800" b="1" i="1" u="sng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Нетрадиционные</a:t>
            </a:r>
            <a:r>
              <a:rPr kumimoji="0" lang="en-US" sz="18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1800" b="1" i="1" u="sng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Самомассаж кистей и пальцев рук с колючим шариком «Су-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джок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», упражнения с грецкими орехами, карандашами, массажными щётками;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Игры с пальчиками, с использованием разнообразного материала: бросовый, природный, хозяйственно-бытовой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Пальчиковая гимнастика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Включение пальчиковых игр и упражнений в любую деятельность вызывает у детей оживление, эмоциональный подъем и оказывает специфическое тонизирующее действие на функциональное состояние мозга и развитие речи. 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Педагог знакомит детей с такими упражнениями в определенной последовательности. Можно разделить их на три группы.</a:t>
            </a:r>
          </a:p>
          <a:p>
            <a:pPr>
              <a:lnSpc>
                <a:spcPct val="90000"/>
              </a:lnSpc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1 группа. Упражнения для кистей рук</a:t>
            </a:r>
          </a:p>
          <a:p>
            <a:pPr>
              <a:lnSpc>
                <a:spcPct val="90000"/>
              </a:lnSpc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2 группа. Упражнения условно статические</a:t>
            </a:r>
          </a:p>
          <a:p>
            <a:pPr>
              <a:lnSpc>
                <a:spcPct val="90000"/>
              </a:lnSpc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3 группа. Упражнения для пальцев динамические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72548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Народные пальчиковые игры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С народными пальчиковыми играми ребенок встречался уже в грудном возрасте. Это были еще не игры, а </a:t>
            </a:r>
            <a:r>
              <a:rPr lang="ru-RU" sz="2400" b="1" dirty="0" err="1" smtClean="0">
                <a:solidFill>
                  <a:schemeClr val="accent2"/>
                </a:solidFill>
              </a:rPr>
              <a:t>потешки</a:t>
            </a:r>
            <a:r>
              <a:rPr lang="ru-RU" sz="2400" b="1" dirty="0" smtClean="0">
                <a:solidFill>
                  <a:schemeClr val="accent2"/>
                </a:solidFill>
              </a:rPr>
              <a:t> и </a:t>
            </a:r>
            <a:r>
              <a:rPr lang="ru-RU" sz="2400" b="1" dirty="0" err="1" smtClean="0">
                <a:solidFill>
                  <a:schemeClr val="accent2"/>
                </a:solidFill>
              </a:rPr>
              <a:t>пестушки</a:t>
            </a:r>
            <a:r>
              <a:rPr lang="ru-RU" sz="2400" b="1" dirty="0" smtClean="0">
                <a:solidFill>
                  <a:schemeClr val="accent2"/>
                </a:solidFill>
              </a:rPr>
              <a:t> – забавы взрослого с ребенком. Например, «Сорока-ворона», «Гости», «Кисель», «Банька», «Замок» и другие.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pic>
        <p:nvPicPr>
          <p:cNvPr id="5" name="Picture 5" descr="Russian funny pictures and verses for childr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87226" y="1600200"/>
            <a:ext cx="336054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5797568"/>
          </a:xfrm>
        </p:spPr>
        <p:txBody>
          <a:bodyPr/>
          <a:lstStyle/>
          <a:p>
            <a:r>
              <a:rPr lang="ru-RU" sz="2800" b="1" dirty="0" smtClean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Смысл пальчиковых игр не только в развитии мелкой моторики. Они позволяют ребенку ощутить радость телесного контакта; осознать себя в системе «телесных координат», научиться управлять своим телом. Это предотвращает возможность возникновения неврозов в</a:t>
            </a:r>
            <a:br>
              <a:rPr lang="ru-RU" sz="2800" b="1" dirty="0" smtClean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</a:br>
            <a:r>
              <a:rPr lang="ru-RU" sz="2800" b="1" dirty="0" smtClean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                дальнейшем  будущем, дает человеку</a:t>
            </a:r>
            <a:br>
              <a:rPr lang="ru-RU" sz="2800" b="1" dirty="0" smtClean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</a:br>
            <a:r>
              <a:rPr lang="ru-RU" sz="2800" b="1" dirty="0" smtClean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                чувство самообладания.</a:t>
            </a:r>
            <a:br>
              <a:rPr lang="ru-RU" sz="2800" b="1" dirty="0" smtClean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</a:br>
            <a:r>
              <a:rPr lang="ru-RU" sz="2800" b="1" dirty="0" smtClean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                     Аналогичные игры встречаются</a:t>
            </a:r>
            <a:br>
              <a:rPr lang="ru-RU" sz="2800" b="1" dirty="0" smtClean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</a:br>
            <a:r>
              <a:rPr lang="ru-RU" sz="2800" b="1" dirty="0" smtClean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                      у очень многих народов.</a:t>
            </a:r>
            <a:endParaRPr lang="ru-RU" sz="2800" b="1" dirty="0">
              <a:ln w="10541" cmpd="sng">
                <a:solidFill>
                  <a:schemeClr val="accent5">
                    <a:lumMod val="10000"/>
                  </a:schemeClr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725487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«Весёлые прищепки»</a:t>
            </a:r>
            <a:endParaRPr lang="ru-RU" b="1" dirty="0">
              <a:ln w="10541" cmpd="sng">
                <a:solidFill>
                  <a:schemeClr val="accent5">
                    <a:lumMod val="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Светлана\Pictures\фото моторика\DSC_41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3304392" cy="2520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Светлана\Pictures\фото моторика\DSC_46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80728"/>
            <a:ext cx="3196758" cy="2520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ветлана\Pictures\фото моторика\DSC_41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6" y="3632059"/>
            <a:ext cx="3385635" cy="2520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800600"/>
            <a:ext cx="6643734" cy="155735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Солнышко утром рано встаёт.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Лучики тянет –тепло нам даёт.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Светлана\Pictures\фото моторика\DSC_464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" r="5129"/>
          <a:stretch>
            <a:fillRect/>
          </a:stretch>
        </p:blipFill>
        <p:spPr bwMode="auto">
          <a:prstGeom prst="rect">
            <a:avLst/>
          </a:prstGeom>
          <a:noFill/>
          <a:ln w="571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508104" y="1844824"/>
            <a:ext cx="914400" cy="914400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lormaster">
  <a:themeElements>
    <a:clrScheme name="2_colormaster 11">
      <a:dk1>
        <a:srgbClr val="C0C0C0"/>
      </a:dk1>
      <a:lt1>
        <a:srgbClr val="FFFFFF"/>
      </a:lt1>
      <a:dk2>
        <a:srgbClr val="6600CC"/>
      </a:dk2>
      <a:lt2>
        <a:srgbClr val="CCCCFF"/>
      </a:lt2>
      <a:accent1>
        <a:srgbClr val="D60093"/>
      </a:accent1>
      <a:accent2>
        <a:srgbClr val="9999FF"/>
      </a:accent2>
      <a:accent3>
        <a:srgbClr val="B8AAE2"/>
      </a:accent3>
      <a:accent4>
        <a:srgbClr val="DADADA"/>
      </a:accent4>
      <a:accent5>
        <a:srgbClr val="E8AAC8"/>
      </a:accent5>
      <a:accent6>
        <a:srgbClr val="8A8AE7"/>
      </a:accent6>
      <a:hlink>
        <a:srgbClr val="008000"/>
      </a:hlink>
      <a:folHlink>
        <a:srgbClr val="FF9966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olormaster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0_0u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кубики</Template>
  <TotalTime>553</TotalTime>
  <Words>411</Words>
  <Application>Microsoft Office PowerPoint</Application>
  <PresentationFormat>Экран (4:3)</PresentationFormat>
  <Paragraphs>46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1_colormaster</vt:lpstr>
      <vt:lpstr>2_colormaster</vt:lpstr>
      <vt:lpstr>3_colormaster</vt:lpstr>
      <vt:lpstr>4_colormaster</vt:lpstr>
      <vt:lpstr>80_0uT</vt:lpstr>
      <vt:lpstr>РАЗВИТИЕ МЕЛКОЙ МОТОРИКИ  у дошкольников </vt:lpstr>
      <vt:lpstr> Доказано, что развитие руки находится в тесной связи с развитием речи и мышления ребенка. Поэтому работа по развитию мелкой моторики должна начинаться задолго до поступления ребенка в школу. </vt:lpstr>
      <vt:lpstr>Презентация PowerPoint</vt:lpstr>
      <vt:lpstr>Традиционные и нетрадиционные формы работы для развития мелкой моторики рук. Традиционные: Самомассаж кистей и пальцев рук; Игры с пальчиками с речевым сопровождением; Пальчиковая гимнастика без речевого сопровождения; Графические упражнения: штриховка, дорисовка картинки, графический диктант, соединение по точкам, продолжение ряда; Предметная деятельность: игры с бумагой, пластилином, песком, водой, рисование мелками; Игры: мозаика, конструкторы, шнуровки, пазлы, пирамидки, волчок и т.д. Кукольные театры: пальчиковый,  перчаточный, театр теней; Игры на развитие тактильного восприятия: «Гладкий – шершавый», «Найди такой же на ощупь», «Чудесный мешочек». Нетрадиционные: Самомассаж кистей и пальцев рук с колючим шариком «Су-джок», упражнения с грецкими орехами, карандашами, массажными щётками; Игры с пальчиками, с использованием разнообразного материала: бросовый, природный, хозяйственно-бытовой.</vt:lpstr>
      <vt:lpstr>Пальчиковая гимнастика</vt:lpstr>
      <vt:lpstr>Народные пальчиковые игры</vt:lpstr>
      <vt:lpstr>Смысл пальчиковых игр не только в развитии мелкой моторики. Они позволяют ребенку ощутить радость телесного контакта; осознать себя в системе «телесных координат», научиться управлять своим телом. Это предотвращает возможность возникновения неврозов в                 дальнейшем  будущем, дает человеку                 чувство самообладания.                      Аналогичные игры встречаются                       у очень многих народов.</vt:lpstr>
      <vt:lpstr>«Весёлые прищепки»</vt:lpstr>
      <vt:lpstr>Солнышко утром рано встаёт. Лучики тянет –тепло нам даёт. </vt:lpstr>
      <vt:lpstr>Выкладывание фигур  из счётных палочек</vt:lpstr>
      <vt:lpstr>Игры-шнуровки</vt:lpstr>
      <vt:lpstr>Игры «Весёлые шаги» и резиночки</vt:lpstr>
      <vt:lpstr>«Пальчиковый театр»</vt:lpstr>
      <vt:lpstr>Самомассаж различными предметами</vt:lpstr>
      <vt:lpstr>Игры с песком </vt:lpstr>
      <vt:lpstr>Песочные фантазии</vt:lpstr>
      <vt:lpstr>Презентация PowerPoint</vt:lpstr>
      <vt:lpstr>Страна  Оригами</vt:lpstr>
      <vt:lpstr>Презентация PowerPoint</vt:lpstr>
      <vt:lpstr>Аристотель подчеркивал, что       "Рука-это инструмент всех инструментов",                               подразумевая под этим взаимосвязь руки с мыслительными особенностями.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Светлана Темерева</cp:lastModifiedBy>
  <cp:revision>57</cp:revision>
  <dcterms:created xsi:type="dcterms:W3CDTF">2012-11-06T09:04:06Z</dcterms:created>
  <dcterms:modified xsi:type="dcterms:W3CDTF">2016-03-29T07:31:54Z</dcterms:modified>
</cp:coreProperties>
</file>