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278" r:id="rId2"/>
    <p:sldId id="326" r:id="rId3"/>
    <p:sldId id="327" r:id="rId4"/>
    <p:sldId id="321" r:id="rId5"/>
    <p:sldId id="307" r:id="rId6"/>
    <p:sldId id="330" r:id="rId7"/>
    <p:sldId id="336" r:id="rId8"/>
    <p:sldId id="328" r:id="rId9"/>
    <p:sldId id="337" r:id="rId10"/>
    <p:sldId id="338" r:id="rId11"/>
    <p:sldId id="339" r:id="rId12"/>
    <p:sldId id="334" r:id="rId13"/>
    <p:sldId id="335" r:id="rId14"/>
    <p:sldId id="322" r:id="rId15"/>
    <p:sldId id="329" r:id="rId16"/>
    <p:sldId id="331" r:id="rId17"/>
    <p:sldId id="333" r:id="rId18"/>
    <p:sldId id="30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A14"/>
    <a:srgbClr val="C80831"/>
    <a:srgbClr val="F7C000"/>
    <a:srgbClr val="C30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878" y="-6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82855B-B799-4091-9942-418DE6CCD991}" type="doc">
      <dgm:prSet loTypeId="urn:microsoft.com/office/officeart/2005/8/layout/defaul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6F570CA9-E704-4507-9DD8-23D32F9AB7D2}">
      <dgm:prSet/>
      <dgm:spPr/>
      <dgm:t>
        <a:bodyPr/>
        <a:lstStyle/>
        <a:p>
          <a:r>
            <a:rPr lang="ru-RU" b="1" i="0" dirty="0" smtClean="0"/>
            <a:t>Формирование представлений об опасных для человека и окружающего мира природы ситуациях и способах поведения в них;</a:t>
          </a:r>
          <a:endParaRPr lang="ru-RU" b="1" dirty="0"/>
        </a:p>
      </dgm:t>
    </dgm:pt>
    <dgm:pt modelId="{344FE88D-CE07-4D0E-9191-1534A68CEE65}" type="parTrans" cxnId="{340D74A0-66C8-4EDF-9F8A-D6D760690C9D}">
      <dgm:prSet/>
      <dgm:spPr/>
      <dgm:t>
        <a:bodyPr/>
        <a:lstStyle/>
        <a:p>
          <a:endParaRPr lang="ru-RU"/>
        </a:p>
      </dgm:t>
    </dgm:pt>
    <dgm:pt modelId="{27A0535D-95CF-4C48-96FE-635721FD21EE}" type="sibTrans" cxnId="{340D74A0-66C8-4EDF-9F8A-D6D760690C9D}">
      <dgm:prSet/>
      <dgm:spPr/>
      <dgm:t>
        <a:bodyPr/>
        <a:lstStyle/>
        <a:p>
          <a:endParaRPr lang="ru-RU"/>
        </a:p>
      </dgm:t>
    </dgm:pt>
    <dgm:pt modelId="{BD4B2B2D-3048-46C5-8EA3-1884195B24FD}">
      <dgm:prSet/>
      <dgm:spPr/>
      <dgm:t>
        <a:bodyPr/>
        <a:lstStyle/>
        <a:p>
          <a:r>
            <a:rPr lang="ru-RU" b="1" i="0" dirty="0" smtClean="0"/>
            <a:t>Приобщение к правилам безопасного для человека и окружающего мира природы поведения;</a:t>
          </a:r>
          <a:endParaRPr lang="ru-RU" b="1" dirty="0"/>
        </a:p>
      </dgm:t>
    </dgm:pt>
    <dgm:pt modelId="{3728D2D2-B6F9-402B-BC71-C98469FE261F}" type="parTrans" cxnId="{30D1FB04-2414-4528-9AA9-0758F157928E}">
      <dgm:prSet/>
      <dgm:spPr/>
      <dgm:t>
        <a:bodyPr/>
        <a:lstStyle/>
        <a:p>
          <a:endParaRPr lang="ru-RU"/>
        </a:p>
      </dgm:t>
    </dgm:pt>
    <dgm:pt modelId="{9B098F38-5C6F-4C65-BB22-A00C7E8D00E7}" type="sibTrans" cxnId="{30D1FB04-2414-4528-9AA9-0758F157928E}">
      <dgm:prSet/>
      <dgm:spPr/>
      <dgm:t>
        <a:bodyPr/>
        <a:lstStyle/>
        <a:p>
          <a:endParaRPr lang="ru-RU"/>
        </a:p>
      </dgm:t>
    </dgm:pt>
    <dgm:pt modelId="{EEC209B4-41E4-446E-A2BD-CD53AD58F38B}">
      <dgm:prSet/>
      <dgm:spPr/>
      <dgm:t>
        <a:bodyPr/>
        <a:lstStyle/>
        <a:p>
          <a:r>
            <a:rPr lang="ru-RU" b="1" i="0" dirty="0" smtClean="0"/>
            <a:t>Передачу знаний о правилах безопасного дорожного движения в качестве пешехода и пассажира транспортного средства;</a:t>
          </a:r>
          <a:endParaRPr lang="ru-RU" b="1" dirty="0"/>
        </a:p>
      </dgm:t>
    </dgm:pt>
    <dgm:pt modelId="{189F29EF-DD58-4C61-A8A5-6AB5E4BEDDFD}" type="parTrans" cxnId="{BAB5EA00-750E-4587-A45E-6C29E96057D9}">
      <dgm:prSet/>
      <dgm:spPr/>
      <dgm:t>
        <a:bodyPr/>
        <a:lstStyle/>
        <a:p>
          <a:endParaRPr lang="ru-RU"/>
        </a:p>
      </dgm:t>
    </dgm:pt>
    <dgm:pt modelId="{D72B1A9A-7498-4765-A2A5-47F4FC016FC7}" type="sibTrans" cxnId="{BAB5EA00-750E-4587-A45E-6C29E96057D9}">
      <dgm:prSet/>
      <dgm:spPr/>
      <dgm:t>
        <a:bodyPr/>
        <a:lstStyle/>
        <a:p>
          <a:endParaRPr lang="ru-RU"/>
        </a:p>
      </dgm:t>
    </dgm:pt>
    <dgm:pt modelId="{494B4D8F-1E71-4CD4-8274-9319CF98CB35}">
      <dgm:prSet/>
      <dgm:spPr/>
      <dgm:t>
        <a:bodyPr/>
        <a:lstStyle/>
        <a:p>
          <a:r>
            <a:rPr lang="ru-RU" b="1" i="0" dirty="0" smtClean="0"/>
            <a:t>Формирование осторожного и осмотрительного отношения к потенциально опасным для человека ситуациям</a:t>
          </a:r>
          <a:r>
            <a:rPr lang="ru-RU" b="0" i="0" dirty="0" smtClean="0"/>
            <a:t>.</a:t>
          </a:r>
          <a:endParaRPr lang="ru-RU" dirty="0"/>
        </a:p>
      </dgm:t>
    </dgm:pt>
    <dgm:pt modelId="{8B1209A6-1549-449B-A30A-72B2D254D5D1}" type="parTrans" cxnId="{92B94538-CAB4-4720-8DBB-54BA558CAB99}">
      <dgm:prSet/>
      <dgm:spPr/>
      <dgm:t>
        <a:bodyPr/>
        <a:lstStyle/>
        <a:p>
          <a:endParaRPr lang="ru-RU"/>
        </a:p>
      </dgm:t>
    </dgm:pt>
    <dgm:pt modelId="{B7D64979-801B-4A07-A9F2-9E434C9F2DCB}" type="sibTrans" cxnId="{92B94538-CAB4-4720-8DBB-54BA558CAB99}">
      <dgm:prSet/>
      <dgm:spPr/>
      <dgm:t>
        <a:bodyPr/>
        <a:lstStyle/>
        <a:p>
          <a:endParaRPr lang="ru-RU"/>
        </a:p>
      </dgm:t>
    </dgm:pt>
    <dgm:pt modelId="{C4CCA641-AEBD-4F5C-843C-C748D4CB7C3C}" type="pres">
      <dgm:prSet presAssocID="{BF82855B-B799-4091-9942-418DE6CCD99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E80049-FECE-45FB-B28C-31636947D1A4}" type="pres">
      <dgm:prSet presAssocID="{494B4D8F-1E71-4CD4-8274-9319CF98CB3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235989-4626-4D2E-A586-FA1DBD94ED33}" type="pres">
      <dgm:prSet presAssocID="{B7D64979-801B-4A07-A9F2-9E434C9F2DCB}" presName="sibTrans" presStyleCnt="0"/>
      <dgm:spPr/>
    </dgm:pt>
    <dgm:pt modelId="{1BAA8920-00F5-4158-9267-2F1DC3211FF0}" type="pres">
      <dgm:prSet presAssocID="{EEC209B4-41E4-446E-A2BD-CD53AD58F38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351EF3-E473-41BB-A42A-1ADF6EECF061}" type="pres">
      <dgm:prSet presAssocID="{D72B1A9A-7498-4765-A2A5-47F4FC016FC7}" presName="sibTrans" presStyleCnt="0"/>
      <dgm:spPr/>
    </dgm:pt>
    <dgm:pt modelId="{2083F562-404A-4378-AC38-608D3047BFAD}" type="pres">
      <dgm:prSet presAssocID="{BD4B2B2D-3048-46C5-8EA3-1884195B24F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62BC09-E3E3-44BC-8FC8-9446B827E395}" type="pres">
      <dgm:prSet presAssocID="{9B098F38-5C6F-4C65-BB22-A00C7E8D00E7}" presName="sibTrans" presStyleCnt="0"/>
      <dgm:spPr/>
    </dgm:pt>
    <dgm:pt modelId="{1C2CDAB8-24F1-4C7B-95DB-E17A0A650382}" type="pres">
      <dgm:prSet presAssocID="{6F570CA9-E704-4507-9DD8-23D32F9AB7D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D1FB04-2414-4528-9AA9-0758F157928E}" srcId="{BF82855B-B799-4091-9942-418DE6CCD991}" destId="{BD4B2B2D-3048-46C5-8EA3-1884195B24FD}" srcOrd="2" destOrd="0" parTransId="{3728D2D2-B6F9-402B-BC71-C98469FE261F}" sibTransId="{9B098F38-5C6F-4C65-BB22-A00C7E8D00E7}"/>
    <dgm:cxn modelId="{92B94538-CAB4-4720-8DBB-54BA558CAB99}" srcId="{BF82855B-B799-4091-9942-418DE6CCD991}" destId="{494B4D8F-1E71-4CD4-8274-9319CF98CB35}" srcOrd="0" destOrd="0" parTransId="{8B1209A6-1549-449B-A30A-72B2D254D5D1}" sibTransId="{B7D64979-801B-4A07-A9F2-9E434C9F2DCB}"/>
    <dgm:cxn modelId="{EA874C6D-1875-46A6-9235-7F24112C2FA7}" type="presOf" srcId="{BD4B2B2D-3048-46C5-8EA3-1884195B24FD}" destId="{2083F562-404A-4378-AC38-608D3047BFAD}" srcOrd="0" destOrd="0" presId="urn:microsoft.com/office/officeart/2005/8/layout/default"/>
    <dgm:cxn modelId="{F223163F-9443-44F7-A99C-701397BDD702}" type="presOf" srcId="{494B4D8F-1E71-4CD4-8274-9319CF98CB35}" destId="{B0E80049-FECE-45FB-B28C-31636947D1A4}" srcOrd="0" destOrd="0" presId="urn:microsoft.com/office/officeart/2005/8/layout/default"/>
    <dgm:cxn modelId="{54DCBAAC-DE39-4A7F-964F-ADB9ED687021}" type="presOf" srcId="{EEC209B4-41E4-446E-A2BD-CD53AD58F38B}" destId="{1BAA8920-00F5-4158-9267-2F1DC3211FF0}" srcOrd="0" destOrd="0" presId="urn:microsoft.com/office/officeart/2005/8/layout/default"/>
    <dgm:cxn modelId="{394FFD30-C073-441C-8E21-9EDDF05EE6CC}" type="presOf" srcId="{6F570CA9-E704-4507-9DD8-23D32F9AB7D2}" destId="{1C2CDAB8-24F1-4C7B-95DB-E17A0A650382}" srcOrd="0" destOrd="0" presId="urn:microsoft.com/office/officeart/2005/8/layout/default"/>
    <dgm:cxn modelId="{340D74A0-66C8-4EDF-9F8A-D6D760690C9D}" srcId="{BF82855B-B799-4091-9942-418DE6CCD991}" destId="{6F570CA9-E704-4507-9DD8-23D32F9AB7D2}" srcOrd="3" destOrd="0" parTransId="{344FE88D-CE07-4D0E-9191-1534A68CEE65}" sibTransId="{27A0535D-95CF-4C48-96FE-635721FD21EE}"/>
    <dgm:cxn modelId="{AD705E05-D7FF-4434-B490-3A838E535996}" type="presOf" srcId="{BF82855B-B799-4091-9942-418DE6CCD991}" destId="{C4CCA641-AEBD-4F5C-843C-C748D4CB7C3C}" srcOrd="0" destOrd="0" presId="urn:microsoft.com/office/officeart/2005/8/layout/default"/>
    <dgm:cxn modelId="{BAB5EA00-750E-4587-A45E-6C29E96057D9}" srcId="{BF82855B-B799-4091-9942-418DE6CCD991}" destId="{EEC209B4-41E4-446E-A2BD-CD53AD58F38B}" srcOrd="1" destOrd="0" parTransId="{189F29EF-DD58-4C61-A8A5-6AB5E4BEDDFD}" sibTransId="{D72B1A9A-7498-4765-A2A5-47F4FC016FC7}"/>
    <dgm:cxn modelId="{F6997331-68DF-49DF-AE23-BC1A37036BC3}" type="presParOf" srcId="{C4CCA641-AEBD-4F5C-843C-C748D4CB7C3C}" destId="{B0E80049-FECE-45FB-B28C-31636947D1A4}" srcOrd="0" destOrd="0" presId="urn:microsoft.com/office/officeart/2005/8/layout/default"/>
    <dgm:cxn modelId="{14A9463D-E7C1-4DA7-AA7C-BEAA1991AA35}" type="presParOf" srcId="{C4CCA641-AEBD-4F5C-843C-C748D4CB7C3C}" destId="{73235989-4626-4D2E-A586-FA1DBD94ED33}" srcOrd="1" destOrd="0" presId="urn:microsoft.com/office/officeart/2005/8/layout/default"/>
    <dgm:cxn modelId="{FC1082DE-B297-4F6F-A470-91DFBF6552D0}" type="presParOf" srcId="{C4CCA641-AEBD-4F5C-843C-C748D4CB7C3C}" destId="{1BAA8920-00F5-4158-9267-2F1DC3211FF0}" srcOrd="2" destOrd="0" presId="urn:microsoft.com/office/officeart/2005/8/layout/default"/>
    <dgm:cxn modelId="{19E55C16-5B76-4FCC-AD0B-242287FFE7EE}" type="presParOf" srcId="{C4CCA641-AEBD-4F5C-843C-C748D4CB7C3C}" destId="{FD351EF3-E473-41BB-A42A-1ADF6EECF061}" srcOrd="3" destOrd="0" presId="urn:microsoft.com/office/officeart/2005/8/layout/default"/>
    <dgm:cxn modelId="{C6AFB0DE-5F89-4DCD-A0C2-FDB1127C3F0A}" type="presParOf" srcId="{C4CCA641-AEBD-4F5C-843C-C748D4CB7C3C}" destId="{2083F562-404A-4378-AC38-608D3047BFAD}" srcOrd="4" destOrd="0" presId="urn:microsoft.com/office/officeart/2005/8/layout/default"/>
    <dgm:cxn modelId="{40F88471-609C-49B1-AF6E-CA7367558CA1}" type="presParOf" srcId="{C4CCA641-AEBD-4F5C-843C-C748D4CB7C3C}" destId="{7462BC09-E3E3-44BC-8FC8-9446B827E395}" srcOrd="5" destOrd="0" presId="urn:microsoft.com/office/officeart/2005/8/layout/default"/>
    <dgm:cxn modelId="{28C841F8-050C-49CF-9D0F-31831488BF7F}" type="presParOf" srcId="{C4CCA641-AEBD-4F5C-843C-C748D4CB7C3C}" destId="{1C2CDAB8-24F1-4C7B-95DB-E17A0A65038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80049-FECE-45FB-B28C-31636947D1A4}">
      <dsp:nvSpPr>
        <dsp:cNvPr id="0" name=""/>
        <dsp:cNvSpPr/>
      </dsp:nvSpPr>
      <dsp:spPr>
        <a:xfrm>
          <a:off x="145824" y="1119"/>
          <a:ext cx="3598677" cy="215920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/>
            <a:t>Формирование осторожного и осмотрительного отношения к потенциально опасным для человека ситуациям</a:t>
          </a:r>
          <a:r>
            <a:rPr lang="ru-RU" sz="1800" b="0" i="0" kern="1200" dirty="0" smtClean="0"/>
            <a:t>.</a:t>
          </a:r>
          <a:endParaRPr lang="ru-RU" sz="1800" kern="1200" dirty="0"/>
        </a:p>
      </dsp:txBody>
      <dsp:txXfrm>
        <a:off x="145824" y="1119"/>
        <a:ext cx="3598677" cy="2159206"/>
      </dsp:txXfrm>
    </dsp:sp>
    <dsp:sp modelId="{1BAA8920-00F5-4158-9267-2F1DC3211FF0}">
      <dsp:nvSpPr>
        <dsp:cNvPr id="0" name=""/>
        <dsp:cNvSpPr/>
      </dsp:nvSpPr>
      <dsp:spPr>
        <a:xfrm>
          <a:off x="4104369" y="1119"/>
          <a:ext cx="3598677" cy="215920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/>
            <a:t>Передачу знаний о правилах безопасного дорожного движения в качестве пешехода и пассажира транспортного средства;</a:t>
          </a:r>
          <a:endParaRPr lang="ru-RU" sz="1800" b="1" kern="1200" dirty="0"/>
        </a:p>
      </dsp:txBody>
      <dsp:txXfrm>
        <a:off x="4104369" y="1119"/>
        <a:ext cx="3598677" cy="2159206"/>
      </dsp:txXfrm>
    </dsp:sp>
    <dsp:sp modelId="{2083F562-404A-4378-AC38-608D3047BFAD}">
      <dsp:nvSpPr>
        <dsp:cNvPr id="0" name=""/>
        <dsp:cNvSpPr/>
      </dsp:nvSpPr>
      <dsp:spPr>
        <a:xfrm>
          <a:off x="145824" y="2520193"/>
          <a:ext cx="3598677" cy="215920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/>
            <a:t>Приобщение к правилам безопасного для человека и окружающего мира природы поведения;</a:t>
          </a:r>
          <a:endParaRPr lang="ru-RU" sz="1800" b="1" kern="1200" dirty="0"/>
        </a:p>
      </dsp:txBody>
      <dsp:txXfrm>
        <a:off x="145824" y="2520193"/>
        <a:ext cx="3598677" cy="2159206"/>
      </dsp:txXfrm>
    </dsp:sp>
    <dsp:sp modelId="{1C2CDAB8-24F1-4C7B-95DB-E17A0A650382}">
      <dsp:nvSpPr>
        <dsp:cNvPr id="0" name=""/>
        <dsp:cNvSpPr/>
      </dsp:nvSpPr>
      <dsp:spPr>
        <a:xfrm>
          <a:off x="4104369" y="2520193"/>
          <a:ext cx="3598677" cy="215920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/>
            <a:t>Формирование представлений об опасных для человека и окружающего мира природы ситуациях и способах поведения в них;</a:t>
          </a:r>
          <a:endParaRPr lang="ru-RU" sz="1800" b="1" kern="1200" dirty="0"/>
        </a:p>
      </dsp:txBody>
      <dsp:txXfrm>
        <a:off x="4104369" y="2520193"/>
        <a:ext cx="3598677" cy="2159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D2CA8-542B-4064-BE60-D43A8E3C8E02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AD441-0567-4621-B5E0-427B77088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71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B1051F9-20F9-4D52-A800-704837E66C9B}" type="slidenum">
              <a:rPr lang="ru-RU" altLang="ru-RU" smtClean="0"/>
              <a:pPr algn="r" eaLnBrk="1" hangingPunct="1"/>
              <a:t>18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E560-9721-4A90-9E5E-6F9AB3B6BA8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B595372-C71C-4434-A6A8-4A8680FA8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E560-9721-4A90-9E5E-6F9AB3B6BA8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95372-C71C-4434-A6A8-4A8680FA8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E560-9721-4A90-9E5E-6F9AB3B6BA8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95372-C71C-4434-A6A8-4A8680FA8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E560-9721-4A90-9E5E-6F9AB3B6BA8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B595372-C71C-4434-A6A8-4A8680FA8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E560-9721-4A90-9E5E-6F9AB3B6BA8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95372-C71C-4434-A6A8-4A8680FA825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E560-9721-4A90-9E5E-6F9AB3B6BA8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95372-C71C-4434-A6A8-4A8680FA8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E560-9721-4A90-9E5E-6F9AB3B6BA8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B595372-C71C-4434-A6A8-4A8680FA825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E560-9721-4A90-9E5E-6F9AB3B6BA8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95372-C71C-4434-A6A8-4A8680FA8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E560-9721-4A90-9E5E-6F9AB3B6BA8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95372-C71C-4434-A6A8-4A8680FA8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E560-9721-4A90-9E5E-6F9AB3B6BA8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95372-C71C-4434-A6A8-4A8680FA82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E560-9721-4A90-9E5E-6F9AB3B6BA8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95372-C71C-4434-A6A8-4A8680FA825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31AE560-9721-4A90-9E5E-6F9AB3B6BA85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B595372-C71C-4434-A6A8-4A8680FA825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jp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gif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6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1"/>
          <p:cNvSpPr>
            <a:spLocks noGrp="1"/>
          </p:cNvSpPr>
          <p:nvPr>
            <p:ph sz="half" idx="1"/>
          </p:nvPr>
        </p:nvSpPr>
        <p:spPr>
          <a:xfrm>
            <a:off x="251520" y="404664"/>
            <a:ext cx="8568952" cy="12398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anchor="b" anchorCtr="1">
            <a:prstTxWarp prst="textPlain">
              <a:avLst/>
            </a:prstTxWarp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sz="2000" b="1" cap="all" dirty="0" smtClean="0">
                <a:ln w="0"/>
                <a:solidFill>
                  <a:srgbClr val="C80831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</a:rPr>
              <a:t>Азбука безопасности</a:t>
            </a:r>
            <a:endParaRPr lang="ru-RU" sz="2000" b="1" cap="all" dirty="0">
              <a:ln w="0"/>
              <a:solidFill>
                <a:srgbClr val="C80831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5268" y="1958267"/>
            <a:ext cx="6485866" cy="43124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31" y="4967991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21608">
            <a:off x="388740" y="5573423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22927">
            <a:off x="1472781" y="5858216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168" y="1405189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21608">
            <a:off x="7013477" y="2010621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22927">
            <a:off x="8097518" y="2295414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44" y="1170947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21608">
            <a:off x="87253" y="1776379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22927">
            <a:off x="1171294" y="2061172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38601" y="6270678"/>
            <a:ext cx="3818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dirty="0" smtClean="0">
                <a:solidFill>
                  <a:srgbClr val="FF0000"/>
                </a:solidFill>
                <a:latin typeface="Calibri"/>
              </a:rPr>
              <a:t>Группа  « Непоседы»</a:t>
            </a:r>
            <a:endParaRPr lang="ru-RU" sz="32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Detskie_Pesni_-_Vesnushki_bez_slov_(xMusic.na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6397" y="5699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5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29" y="0"/>
            <a:ext cx="8224807" cy="63894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anchor="b" anchorCtr="1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+mn-cs"/>
              </a:rPr>
              <a:t>Стенгазета</a:t>
            </a:r>
            <a:r>
              <a:rPr lang="ru-RU" sz="3200" b="1" dirty="0" smtClean="0">
                <a:ln w="0"/>
                <a:solidFill>
                  <a:srgbClr val="C80831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+mn-cs"/>
              </a:rPr>
              <a:t> «</a:t>
            </a:r>
            <a:r>
              <a:rPr lang="ru-RU" sz="3200" b="1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+mn-cs"/>
              </a:rPr>
              <a:t> </a:t>
            </a:r>
            <a:r>
              <a:rPr lang="ru-RU" sz="32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+mn-cs"/>
              </a:rPr>
              <a:t>Мир</a:t>
            </a:r>
            <a:r>
              <a:rPr lang="ru-RU" sz="3200" b="1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+mn-cs"/>
              </a:rPr>
              <a:t> </a:t>
            </a:r>
            <a:r>
              <a:rPr lang="ru-RU" sz="3200" b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+mn-cs"/>
              </a:rPr>
              <a:t>вокруг</a:t>
            </a:r>
            <a:r>
              <a:rPr lang="ru-RU" sz="3200" b="1" dirty="0" smtClean="0">
                <a:ln w="0"/>
                <a:solidFill>
                  <a:srgbClr val="C80831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+mn-cs"/>
              </a:rPr>
              <a:t> </a:t>
            </a:r>
            <a:r>
              <a:rPr lang="ru-RU" sz="3200" b="1" dirty="0">
                <a:ln w="0"/>
                <a:solidFill>
                  <a:srgbClr val="147A14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+mn-cs"/>
              </a:rPr>
              <a:t>нас</a:t>
            </a:r>
            <a:r>
              <a:rPr lang="ru-RU" sz="3200" b="1" dirty="0" smtClean="0">
                <a:ln w="0"/>
                <a:solidFill>
                  <a:srgbClr val="C80831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+mn-cs"/>
              </a:rPr>
              <a:t>» </a:t>
            </a:r>
            <a:endParaRPr lang="ru-RU" sz="3200" b="1" dirty="0">
              <a:ln w="0"/>
              <a:solidFill>
                <a:srgbClr val="C80831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976088">
            <a:off x="432533" y="4509349"/>
            <a:ext cx="3024000" cy="2010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774457"/>
            <a:ext cx="4826746" cy="3209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3651397"/>
            <a:ext cx="4809243" cy="3197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12498">
            <a:off x="5803747" y="1136328"/>
            <a:ext cx="3024000" cy="2010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3460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240180">
            <a:off x="6671029" y="1515964"/>
            <a:ext cx="2243132" cy="1491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29" y="0"/>
            <a:ext cx="8224807" cy="63894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anchor="b" anchorCtr="1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C80831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+mn-cs"/>
              </a:rPr>
              <a:t>НОД </a:t>
            </a:r>
            <a:endParaRPr lang="ru-RU" sz="3200" b="1" dirty="0">
              <a:ln w="0"/>
              <a:solidFill>
                <a:srgbClr val="C80831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53868">
            <a:off x="179761" y="4697363"/>
            <a:ext cx="2605874" cy="1732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2899">
            <a:off x="6458016" y="4745182"/>
            <a:ext cx="2462034" cy="1636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r="11138"/>
          <a:stretch/>
        </p:blipFill>
        <p:spPr bwMode="auto">
          <a:xfrm>
            <a:off x="2961056" y="4108064"/>
            <a:ext cx="3306102" cy="2637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966014">
            <a:off x="209503" y="1515964"/>
            <a:ext cx="2243132" cy="1491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6341" y="980128"/>
            <a:ext cx="4268817" cy="2838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http://www.gifki.org/data/media/1420/karandash-animatsionnaya-kartinka-001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4715"/>
            <a:ext cx="685800" cy="89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187" y="65090"/>
            <a:ext cx="68897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78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8510"/>
            <a:ext cx="8224807" cy="63894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anchor="b" anchorCtr="1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C80831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+mn-cs"/>
              </a:rPr>
              <a:t>Работа с родителями</a:t>
            </a:r>
            <a:endParaRPr lang="ru-RU" sz="3200" b="1" dirty="0">
              <a:ln w="0"/>
              <a:solidFill>
                <a:srgbClr val="C80831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280" y="1205482"/>
            <a:ext cx="3816423" cy="3578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3641" y="4582173"/>
            <a:ext cx="2520000" cy="1715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8083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5637" y="5003035"/>
            <a:ext cx="2515343" cy="1696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-20161" y="4522547"/>
            <a:ext cx="2520000" cy="1773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7403" y="1660085"/>
            <a:ext cx="2481263" cy="1729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650079" y="1679328"/>
            <a:ext cx="2481263" cy="1740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C:\Users\Татьяна\Desktop\таня — копия\b11cdcd8c4e41d949a390a0ac4ed8342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902" y="0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Татьяна\Desktop\таня — копия\girl (3348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3" y="-3154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19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29" y="0"/>
            <a:ext cx="8224807" cy="63894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anchor="b" anchorCtr="1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C80831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+mn-cs"/>
              </a:rPr>
              <a:t>Выставки рисунков</a:t>
            </a:r>
            <a:endParaRPr lang="ru-RU" sz="3200" b="1" dirty="0">
              <a:ln w="0"/>
              <a:solidFill>
                <a:srgbClr val="C80831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38461">
            <a:off x="41127" y="1285521"/>
            <a:ext cx="2520000" cy="1759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53868">
            <a:off x="244221" y="4059516"/>
            <a:ext cx="2682308" cy="1870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9365" y="739262"/>
            <a:ext cx="2945865" cy="2243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80044">
            <a:off x="6816890" y="961128"/>
            <a:ext cx="1921867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4714" y="5041100"/>
            <a:ext cx="2195164" cy="1640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258" y="3128418"/>
            <a:ext cx="2404077" cy="1741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94153">
            <a:off x="6215475" y="4044540"/>
            <a:ext cx="2694962" cy="1796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9122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29" y="0"/>
            <a:ext cx="8224807" cy="63894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anchor="b" anchorCtr="1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C80831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+mn-cs"/>
              </a:rPr>
              <a:t>литература</a:t>
            </a:r>
            <a:endParaRPr lang="ru-RU" sz="3200" b="1" dirty="0">
              <a:ln w="0"/>
              <a:solidFill>
                <a:srgbClr val="C80831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6573">
            <a:off x="351174" y="786297"/>
            <a:ext cx="1868036" cy="2598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713895">
            <a:off x="4931568" y="773627"/>
            <a:ext cx="1692000" cy="2340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072914">
            <a:off x="7028758" y="3939331"/>
            <a:ext cx="1692000" cy="2388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7199">
            <a:off x="2086091" y="3665668"/>
            <a:ext cx="2592000" cy="309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963176">
            <a:off x="439193" y="4119112"/>
            <a:ext cx="1692000" cy="2532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634072">
            <a:off x="2696671" y="852775"/>
            <a:ext cx="1688390" cy="2559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535076">
            <a:off x="7173459" y="508280"/>
            <a:ext cx="1535649" cy="2320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178256">
            <a:off x="4798681" y="3998280"/>
            <a:ext cx="1692000" cy="2350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8083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2619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5728"/>
            <a:ext cx="8224807" cy="63894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anchor="b" anchorCtr="1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C80831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+mn-cs"/>
              </a:rPr>
              <a:t>Методические пособия</a:t>
            </a:r>
            <a:endParaRPr lang="ru-RU" sz="3200" b="1" dirty="0">
              <a:ln w="0"/>
              <a:solidFill>
                <a:srgbClr val="C80831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0080">
            <a:off x="3891968" y="3670881"/>
            <a:ext cx="2520000" cy="1839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265657">
            <a:off x="6377846" y="4730274"/>
            <a:ext cx="2520000" cy="1791177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8658" y="4598487"/>
            <a:ext cx="1483697" cy="205475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31770">
            <a:off x="238388" y="1064540"/>
            <a:ext cx="2520000" cy="179235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423" y="3501008"/>
            <a:ext cx="1882275" cy="266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1954">
            <a:off x="2180021" y="2360594"/>
            <a:ext cx="2402295" cy="1753674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908719"/>
            <a:ext cx="2032715" cy="2854809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831161"/>
            <a:ext cx="1363631" cy="1972194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0074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8642">
            <a:off x="1514635" y="3029932"/>
            <a:ext cx="2520000" cy="1745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-284240" y="4631307"/>
            <a:ext cx="2520000" cy="1718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628" y="703430"/>
            <a:ext cx="1774052" cy="2259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905671" y="4620246"/>
            <a:ext cx="2520000" cy="1721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3" y="5093770"/>
            <a:ext cx="2540701" cy="1689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258432">
            <a:off x="5054201" y="2953988"/>
            <a:ext cx="2520000" cy="1764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7060945" y="965036"/>
            <a:ext cx="2248398" cy="1760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35" y="239880"/>
            <a:ext cx="7670889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0657" y="918976"/>
            <a:ext cx="2004644" cy="2749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9616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1142612"/>
            <a:ext cx="4104456" cy="5634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3313216" y="2852936"/>
            <a:ext cx="2664296" cy="1374336"/>
          </a:xfrm>
          <a:prstGeom prst="rect">
            <a:avLst/>
          </a:prstGeom>
        </p:spPr>
        <p:txBody>
          <a:bodyPr wrap="square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1400" b="1" dirty="0" smtClean="0"/>
              <a:t>Проект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«Формула безопасности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116632"/>
            <a:ext cx="7632848" cy="864096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lvl="0" algn="ctr"/>
            <a:r>
              <a:rPr lang="ru-RU" b="1" dirty="0">
                <a:solidFill>
                  <a:srgbClr val="FF0000"/>
                </a:solidFill>
              </a:rPr>
              <a:t>Проект</a:t>
            </a:r>
          </a:p>
          <a:p>
            <a:pPr lvl="0" algn="ctr"/>
            <a:r>
              <a:rPr lang="ru-RU" b="1" dirty="0">
                <a:solidFill>
                  <a:srgbClr val="C00000"/>
                </a:solidFill>
              </a:rPr>
              <a:t>«Формула безопасности</a:t>
            </a:r>
            <a:r>
              <a:rPr lang="ru-RU" sz="2400" b="1" dirty="0">
                <a:solidFill>
                  <a:srgbClr val="C00000"/>
                </a:solidFill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87824" y="539768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C00000"/>
                </a:solidFill>
              </a:rPr>
              <a:t>Группа «Непоседа»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1772816"/>
            <a:ext cx="352839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900" dirty="0">
                <a:solidFill>
                  <a:prstClr val="black"/>
                </a:solidFill>
                <a:latin typeface="Calibri"/>
              </a:rPr>
              <a:t>Муниципальное бюджетное дошкольное образовательное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Calibri"/>
              </a:rPr>
              <a:t> учреждение детский сад «Космос» города Волгодонска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Calibri"/>
              </a:rPr>
              <a:t>                    МБДОУ Д/С « Космос» г. Волгодонска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021" y="4204008"/>
            <a:ext cx="1822511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5" y="4395182"/>
            <a:ext cx="2005013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1427" y="1268760"/>
            <a:ext cx="2005013" cy="179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19" y="1485614"/>
            <a:ext cx="2005013" cy="1991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7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72000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 smtClean="0"/>
              <a:t> </a:t>
            </a:r>
            <a:r>
              <a:rPr lang="ru-RU" altLang="ru-RU" sz="2800" dirty="0" smtClean="0"/>
              <a:t> 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270125" y="3084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ru-RU" altLang="ru-RU"/>
          </a:p>
        </p:txBody>
      </p:sp>
      <p:sp>
        <p:nvSpPr>
          <p:cNvPr id="9226" name="AutoShape 10"/>
          <p:cNvSpPr>
            <a:spLocks noChangeArrowheads="1"/>
          </p:cNvSpPr>
          <p:nvPr/>
        </p:nvSpPr>
        <p:spPr bwMode="auto">
          <a:xfrm>
            <a:off x="509114" y="116632"/>
            <a:ext cx="8081545" cy="6294673"/>
          </a:xfrm>
          <a:prstGeom prst="flowChartPunchedTape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lvl="0"/>
            <a:endParaRPr lang="ru-RU" sz="2800" b="1" dirty="0" smtClean="0">
              <a:solidFill>
                <a:srgbClr val="111111"/>
              </a:solidFill>
              <a:latin typeface="Arial"/>
            </a:endParaRPr>
          </a:p>
          <a:p>
            <a:pPr lvl="0"/>
            <a:r>
              <a:rPr lang="ru-RU" sz="2800" b="1" dirty="0" smtClean="0">
                <a:solidFill>
                  <a:srgbClr val="111111"/>
                </a:solidFill>
                <a:latin typeface="Arial"/>
              </a:rPr>
              <a:t>Много </a:t>
            </a:r>
            <a:r>
              <a:rPr lang="ru-RU" sz="2800" b="1" dirty="0">
                <a:solidFill>
                  <a:srgbClr val="111111"/>
                </a:solidFill>
                <a:latin typeface="Arial"/>
              </a:rPr>
              <a:t>правил </a:t>
            </a:r>
            <a:r>
              <a:rPr lang="ru-RU" sz="2800" b="1" dirty="0" smtClean="0">
                <a:solidFill>
                  <a:srgbClr val="111111"/>
                </a:solidFill>
                <a:latin typeface="Arial"/>
              </a:rPr>
              <a:t>есть </a:t>
            </a:r>
            <a:r>
              <a:rPr lang="ru-RU" sz="2800" b="1" dirty="0">
                <a:solidFill>
                  <a:srgbClr val="111111"/>
                </a:solidFill>
                <a:latin typeface="Arial"/>
              </a:rPr>
              <a:t>на свете</a:t>
            </a:r>
            <a:r>
              <a:rPr lang="ru-RU" sz="2800" dirty="0">
                <a:solidFill>
                  <a:srgbClr val="111111"/>
                </a:solidFill>
                <a:latin typeface="Arial"/>
              </a:rPr>
              <a:t>,</a:t>
            </a:r>
          </a:p>
          <a:p>
            <a:pPr lvl="0"/>
            <a:r>
              <a:rPr lang="ru-RU" b="1" dirty="0">
                <a:solidFill>
                  <a:srgbClr val="111111"/>
                </a:solidFill>
                <a:latin typeface="Arial"/>
              </a:rPr>
              <a:t>Их должны запомнить </a:t>
            </a:r>
            <a:r>
              <a:rPr lang="ru-RU" b="1" dirty="0" smtClean="0">
                <a:solidFill>
                  <a:srgbClr val="111111"/>
                </a:solidFill>
                <a:latin typeface="Arial"/>
              </a:rPr>
              <a:t>дети!</a:t>
            </a:r>
          </a:p>
          <a:p>
            <a:pPr lvl="0"/>
            <a:r>
              <a:rPr lang="ru-RU" b="1" dirty="0" smtClean="0">
                <a:solidFill>
                  <a:srgbClr val="111111"/>
                </a:solidFill>
                <a:latin typeface="Arial"/>
              </a:rPr>
              <a:t>В спички лучше не играть!</a:t>
            </a:r>
          </a:p>
          <a:p>
            <a:pPr lvl="0"/>
            <a:r>
              <a:rPr lang="ru-RU" b="1" dirty="0" smtClean="0">
                <a:solidFill>
                  <a:srgbClr val="111111"/>
                </a:solidFill>
                <a:latin typeface="Arial"/>
              </a:rPr>
              <a:t>Дверь чужим не открывать!</a:t>
            </a:r>
          </a:p>
          <a:p>
            <a:pPr lvl="0"/>
            <a:r>
              <a:rPr lang="ru-RU" b="1" dirty="0" smtClean="0">
                <a:solidFill>
                  <a:srgbClr val="111111"/>
                </a:solidFill>
                <a:latin typeface="Arial"/>
              </a:rPr>
              <a:t>Осторожность в гололед</a:t>
            </a:r>
          </a:p>
          <a:p>
            <a:pPr lvl="0"/>
            <a:r>
              <a:rPr lang="ru-RU" b="1" dirty="0" smtClean="0">
                <a:solidFill>
                  <a:srgbClr val="111111"/>
                </a:solidFill>
                <a:latin typeface="Arial"/>
              </a:rPr>
              <a:t>От </a:t>
            </a:r>
            <a:r>
              <a:rPr lang="ru-RU" b="1" dirty="0">
                <a:solidFill>
                  <a:srgbClr val="111111"/>
                </a:solidFill>
                <a:latin typeface="Arial"/>
              </a:rPr>
              <a:t>ушибов </a:t>
            </a:r>
            <a:r>
              <a:rPr lang="ru-RU" b="1" dirty="0" smtClean="0">
                <a:solidFill>
                  <a:srgbClr val="111111"/>
                </a:solidFill>
                <a:latin typeface="Arial"/>
              </a:rPr>
              <a:t>сбережет!</a:t>
            </a:r>
          </a:p>
          <a:p>
            <a:pPr lvl="0"/>
            <a:r>
              <a:rPr lang="ru-RU" b="1" dirty="0" smtClean="0">
                <a:solidFill>
                  <a:srgbClr val="111111"/>
                </a:solidFill>
                <a:latin typeface="Arial"/>
              </a:rPr>
              <a:t>Для чего в саду забор,</a:t>
            </a:r>
          </a:p>
          <a:p>
            <a:pPr lvl="0"/>
            <a:r>
              <a:rPr lang="ru-RU" b="1" dirty="0" smtClean="0">
                <a:solidFill>
                  <a:srgbClr val="111111"/>
                </a:solidFill>
                <a:latin typeface="Arial"/>
              </a:rPr>
              <a:t>На дороге светофор?</a:t>
            </a:r>
          </a:p>
          <a:p>
            <a:pPr lvl="0"/>
            <a:r>
              <a:rPr lang="ru-RU" b="1" dirty="0" smtClean="0">
                <a:solidFill>
                  <a:srgbClr val="111111"/>
                </a:solidFill>
                <a:latin typeface="Arial"/>
              </a:rPr>
              <a:t>И, чтоб не было беды</a:t>
            </a:r>
          </a:p>
          <a:p>
            <a:pPr lvl="0"/>
            <a:r>
              <a:rPr lang="ru-RU" b="1" dirty="0" smtClean="0">
                <a:solidFill>
                  <a:srgbClr val="111111"/>
                </a:solidFill>
                <a:latin typeface="Arial"/>
              </a:rPr>
              <a:t>Не шалите у воды!</a:t>
            </a:r>
          </a:p>
          <a:p>
            <a:pPr lvl="0"/>
            <a:r>
              <a:rPr lang="ru-RU" b="1" dirty="0" smtClean="0">
                <a:solidFill>
                  <a:srgbClr val="111111"/>
                </a:solidFill>
                <a:latin typeface="Arial"/>
              </a:rPr>
              <a:t>Не бери без спросу нож!</a:t>
            </a:r>
          </a:p>
          <a:p>
            <a:pPr lvl="0"/>
            <a:r>
              <a:rPr lang="ru-RU" b="1" dirty="0" smtClean="0">
                <a:solidFill>
                  <a:srgbClr val="111111"/>
                </a:solidFill>
                <a:latin typeface="Arial"/>
              </a:rPr>
              <a:t>И запомни, где живешь!</a:t>
            </a:r>
          </a:p>
          <a:p>
            <a:pPr lvl="0"/>
            <a:r>
              <a:rPr lang="ru-RU" b="1" dirty="0" smtClean="0">
                <a:solidFill>
                  <a:srgbClr val="111111"/>
                </a:solidFill>
                <a:latin typeface="Arial"/>
              </a:rPr>
              <a:t>Про пожар, что нужно знать</a:t>
            </a:r>
          </a:p>
          <a:p>
            <a:pPr lvl="0"/>
            <a:r>
              <a:rPr lang="ru-RU" b="1" dirty="0" smtClean="0">
                <a:solidFill>
                  <a:srgbClr val="111111"/>
                </a:solidFill>
                <a:latin typeface="Arial"/>
              </a:rPr>
              <a:t>И кого на помощь звать?</a:t>
            </a:r>
          </a:p>
          <a:p>
            <a:pPr lvl="0"/>
            <a:r>
              <a:rPr lang="ru-RU" b="1" dirty="0" smtClean="0">
                <a:solidFill>
                  <a:srgbClr val="111111"/>
                </a:solidFill>
                <a:latin typeface="Arial"/>
              </a:rPr>
              <a:t>Ноль один, ноль два, ноль три</a:t>
            </a:r>
          </a:p>
          <a:p>
            <a:pPr lvl="0"/>
            <a:r>
              <a:rPr lang="ru-RU" b="1" dirty="0" smtClean="0">
                <a:solidFill>
                  <a:srgbClr val="111111"/>
                </a:solidFill>
                <a:latin typeface="Arial"/>
              </a:rPr>
              <a:t>Ты запомни! И звони!</a:t>
            </a:r>
          </a:p>
          <a:p>
            <a:pPr lvl="0"/>
            <a:r>
              <a:rPr lang="ru-RU" dirty="0" smtClean="0">
                <a:solidFill>
                  <a:srgbClr val="111111"/>
                </a:solidFill>
                <a:latin typeface="Arial"/>
              </a:rPr>
              <a:t>*</a:t>
            </a:r>
            <a:endParaRPr lang="ru-RU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6" name="Picture 4" descr="C:\Users\DNS\Desktop\82224752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618" y="5717453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4" y="260648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21608">
            <a:off x="65213" y="3172787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22927">
            <a:off x="1415703" y="556303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740" y="385000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21608">
            <a:off x="7141291" y="868785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22927">
            <a:off x="8018090" y="1216054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53" y="5644817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21608">
            <a:off x="6924177" y="3216400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22927">
            <a:off x="2817171" y="5237813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22927">
            <a:off x="5860995" y="4935751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29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628227" y="188913"/>
            <a:ext cx="77724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4800" b="1" cap="all" dirty="0" smtClean="0">
                <a:ln w="0"/>
                <a:solidFill>
                  <a:srgbClr val="C80831"/>
                </a:solidFill>
                <a:effectLst>
                  <a:reflection blurRad="12700" stA="50000" endPos="50000" dist="5000" dir="5400000" sy="-100000" rotWithShape="0"/>
                </a:effectLst>
              </a:rPr>
              <a:t>ЦЕЛЬ:</a:t>
            </a:r>
            <a:endParaRPr lang="ru-RU" altLang="ru-RU" sz="4800" b="1" cap="all" dirty="0">
              <a:ln w="0"/>
              <a:solidFill>
                <a:srgbClr val="C8083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683568" y="1421295"/>
            <a:ext cx="7776864" cy="4672001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rgbClr val="111111"/>
                </a:solidFill>
                <a:latin typeface="Arial"/>
              </a:rPr>
              <a:t> 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Прививать культуру безопасного поведения.</a:t>
            </a:r>
          </a:p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Формировать осознанное и ответственное отношения к выполнению правил  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безопасности.</a:t>
            </a:r>
            <a:endParaRPr lang="ru-RU" sz="2800" i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</a:endParaRPr>
          </a:p>
        </p:txBody>
      </p:sp>
      <p:pic>
        <p:nvPicPr>
          <p:cNvPr id="6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913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21608">
            <a:off x="113877" y="794345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22927">
            <a:off x="1197918" y="1079138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780" y="752062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21608">
            <a:off x="6588089" y="1357494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22927">
            <a:off x="7672130" y="1642287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67" y="4920006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21608">
            <a:off x="266276" y="5525438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22927">
            <a:off x="1350317" y="5810231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37" y="-46480"/>
            <a:ext cx="1960559" cy="196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002" y="239021"/>
            <a:ext cx="12382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Татьяна\Desktop\таня — копия\мороженое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841" y="4783110"/>
            <a:ext cx="2769810" cy="201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7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35280" cy="155679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anchor="b" anchorCtr="1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0"/>
                <a:solidFill>
                  <a:srgbClr val="C80831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+mn-cs"/>
              </a:rPr>
              <a:t>Задачи исследовательской деятельности для детей старшего дошкольного возраста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16076658"/>
              </p:ext>
            </p:extLst>
          </p:nvPr>
        </p:nvGraphicFramePr>
        <p:xfrm>
          <a:off x="683568" y="1844824"/>
          <a:ext cx="784887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31" y="4980135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21608">
            <a:off x="388740" y="5585567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DNS\Desktop\47611139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22927">
            <a:off x="1472781" y="5870360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26324">
            <a:off x="7997363" y="194720"/>
            <a:ext cx="11652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72" y="0"/>
            <a:ext cx="11652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1106">
            <a:off x="90570" y="1108787"/>
            <a:ext cx="11652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32394">
            <a:off x="7768150" y="579414"/>
            <a:ext cx="11652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5276">
            <a:off x="8365046" y="5649368"/>
            <a:ext cx="11652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24" y="5289392"/>
            <a:ext cx="11652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9024">
            <a:off x="8365045" y="4430168"/>
            <a:ext cx="11652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92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29" y="0"/>
            <a:ext cx="8224807" cy="63894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anchor="b" anchorCtr="1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C80831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+mn-cs"/>
              </a:rPr>
              <a:t>Настольные игры</a:t>
            </a:r>
            <a:endParaRPr lang="ru-RU" sz="3200" b="1" dirty="0">
              <a:ln w="0"/>
              <a:solidFill>
                <a:srgbClr val="C80831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4601">
            <a:off x="236093" y="1420033"/>
            <a:ext cx="2520000" cy="1724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53868">
            <a:off x="350826" y="4358890"/>
            <a:ext cx="2520000" cy="1939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9724" y="865188"/>
            <a:ext cx="2945865" cy="1963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77083">
            <a:off x="6293052" y="1369817"/>
            <a:ext cx="2591704" cy="17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9019">
            <a:off x="6376728" y="4403590"/>
            <a:ext cx="2520000" cy="2007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0120" y="3234639"/>
            <a:ext cx="3136536" cy="2377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9612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80751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0"/>
                <a:solidFill>
                  <a:srgbClr val="C80831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+mn-cs"/>
              </a:rPr>
              <a:t>Уголок безопасности</a:t>
            </a:r>
            <a:endParaRPr lang="ru-RU" sz="2800" b="1" dirty="0">
              <a:ln w="0"/>
              <a:solidFill>
                <a:srgbClr val="C80831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10102"/>
            <a:ext cx="7813511" cy="5195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23528" y="2276872"/>
            <a:ext cx="5184576" cy="1630807"/>
          </a:xfrm>
          <a:prstGeom prst="rect">
            <a:avLst/>
          </a:prstGeom>
          <a:effectLst/>
        </p:spPr>
        <p:txBody>
          <a:bodyPr spcFirstLastPara="1" vert="horz" lIns="91440" tIns="45720" rIns="91440" bIns="45720" numCol="1" rtlCol="0" anchor="t" anchorCtr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ru-RU"/>
            </a:defPPr>
            <a:lvl1pPr marL="182880" indent="0" algn="ctr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11500" b="1" i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17008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16" y="208432"/>
            <a:ext cx="11652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86" y="-243408"/>
            <a:ext cx="11652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0"/>
            <a:ext cx="11652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-609600"/>
            <a:ext cx="11652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3718" y="75943"/>
            <a:ext cx="11652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558140"/>
            <a:ext cx="11652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56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29" y="0"/>
            <a:ext cx="8224807" cy="63894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anchor="b" anchorCtr="1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C80831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+mn-cs"/>
              </a:rPr>
              <a:t>Настольные игры</a:t>
            </a:r>
            <a:endParaRPr lang="ru-RU" sz="3200" b="1" dirty="0">
              <a:ln w="0"/>
              <a:solidFill>
                <a:srgbClr val="C80831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838" y="2018269"/>
            <a:ext cx="3027527" cy="2002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734731"/>
            <a:ext cx="2880000" cy="191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877" y="744928"/>
            <a:ext cx="2880000" cy="191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2039"/>
            <a:ext cx="3600000" cy="2691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9101" y="4020299"/>
            <a:ext cx="3600000" cy="2648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6512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29" y="0"/>
            <a:ext cx="8224807" cy="63894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anchor="b" anchorCtr="1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C80831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+mn-cs"/>
              </a:rPr>
              <a:t>Сюжетно –ролевые игры</a:t>
            </a:r>
            <a:endParaRPr lang="ru-RU" sz="3200" b="1" dirty="0">
              <a:ln w="0"/>
              <a:solidFill>
                <a:srgbClr val="C80831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876440"/>
            <a:ext cx="3586659" cy="4529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53868">
            <a:off x="327359" y="4133172"/>
            <a:ext cx="2735898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0657">
            <a:off x="6070838" y="4247369"/>
            <a:ext cx="2784750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http://www.gifki.org/data/media/44/svetofor-animatsionnaya-kartinka-003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5317"/>
            <a:ext cx="939732" cy="251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2.bp.blogspot.com/-ABtVU5qw27s/VW-1GvFcH1I/AAAAAAAAJGg/V4ZjLtDd6YU/s200/animasi%2Bji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829" y="4220093"/>
            <a:ext cx="99060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priroda.inc.ru/animation/pojarnik/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84784"/>
            <a:ext cx="2280953" cy="182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63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29" y="0"/>
            <a:ext cx="8224807" cy="63894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anchor="b" anchorCtr="1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C80831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+mn-cs"/>
              </a:rPr>
              <a:t>Безопасный путь в детский сад</a:t>
            </a:r>
            <a:endParaRPr lang="ru-RU" sz="3200" b="1" dirty="0">
              <a:ln w="0"/>
              <a:solidFill>
                <a:srgbClr val="C80831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53868">
            <a:off x="309959" y="3319418"/>
            <a:ext cx="3024000" cy="2209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71683">
            <a:off x="5788121" y="3297083"/>
            <a:ext cx="3024000" cy="2209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2336" y="4669821"/>
            <a:ext cx="3301076" cy="2097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39" y="901286"/>
            <a:ext cx="4736071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21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29" y="0"/>
            <a:ext cx="8224807" cy="63894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anchor="b" anchorCtr="1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C80831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+mn-ea"/>
                <a:cs typeface="+mn-cs"/>
              </a:rPr>
              <a:t>Продуктивная деятельность</a:t>
            </a:r>
            <a:endParaRPr lang="ru-RU" sz="3200" b="1" dirty="0">
              <a:ln w="0"/>
              <a:solidFill>
                <a:srgbClr val="C80831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5114" y="908720"/>
            <a:ext cx="2724244" cy="2213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8259"/>
            <a:ext cx="2792692" cy="27363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6"/>
          <a:stretch/>
        </p:blipFill>
        <p:spPr bwMode="auto">
          <a:xfrm>
            <a:off x="6084168" y="1228259"/>
            <a:ext cx="2952328" cy="25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Объект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77072"/>
            <a:ext cx="4591770" cy="26059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220" name="Picture 4" descr="http://ouryazan.mur.obr55.ru/files/2017/09/%D0%9F%D0%94%D0%94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3"/>
            <a:ext cx="1936163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gifki.org/data/media/44/svetofor-animatsionnaya-kartinka-003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20" y="4682512"/>
            <a:ext cx="720080" cy="192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30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1328</TotalTime>
  <Words>159</Words>
  <Application>Microsoft Office PowerPoint</Application>
  <PresentationFormat>Экран (4:3)</PresentationFormat>
  <Paragraphs>50</Paragraphs>
  <Slides>18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Трек</vt:lpstr>
      <vt:lpstr>Презентация PowerPoint</vt:lpstr>
      <vt:lpstr>Презентация PowerPoint</vt:lpstr>
      <vt:lpstr>Задачи исследовательской деятельности для детей старшего дошкольного возраста</vt:lpstr>
      <vt:lpstr>Настольные игры</vt:lpstr>
      <vt:lpstr>Уголок безопасности</vt:lpstr>
      <vt:lpstr>Настольные игры</vt:lpstr>
      <vt:lpstr>Сюжетно –ролевые игры</vt:lpstr>
      <vt:lpstr>Безопасный путь в детский сад</vt:lpstr>
      <vt:lpstr>Продуктивная деятельность</vt:lpstr>
      <vt:lpstr>Стенгазета « Мир вокруг нас» </vt:lpstr>
      <vt:lpstr>НОД </vt:lpstr>
      <vt:lpstr>Работа с родителями</vt:lpstr>
      <vt:lpstr>Выставки рисунков</vt:lpstr>
      <vt:lpstr>литература</vt:lpstr>
      <vt:lpstr>Методические пособия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Детский сад «Космос»  празднует день рождение!</dc:title>
  <dc:creator>DNS</dc:creator>
  <cp:lastModifiedBy>ПК</cp:lastModifiedBy>
  <cp:revision>122</cp:revision>
  <dcterms:created xsi:type="dcterms:W3CDTF">2013-12-01T08:22:10Z</dcterms:created>
  <dcterms:modified xsi:type="dcterms:W3CDTF">2018-04-08T15:28:45Z</dcterms:modified>
</cp:coreProperties>
</file>